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78" r:id="rId4"/>
    <p:sldId id="277" r:id="rId5"/>
    <p:sldId id="266" r:id="rId6"/>
    <p:sldId id="257" r:id="rId7"/>
    <p:sldId id="261" r:id="rId8"/>
    <p:sldId id="281" r:id="rId9"/>
    <p:sldId id="267" r:id="rId10"/>
    <p:sldId id="276" r:id="rId11"/>
    <p:sldId id="263" r:id="rId12"/>
    <p:sldId id="273" r:id="rId13"/>
    <p:sldId id="274" r:id="rId14"/>
    <p:sldId id="279" r:id="rId15"/>
    <p:sldId id="272" r:id="rId16"/>
    <p:sldId id="28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10F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89" autoAdjust="0"/>
    <p:restoredTop sz="94660"/>
  </p:normalViewPr>
  <p:slideViewPr>
    <p:cSldViewPr snapToGrid="0">
      <p:cViewPr varScale="1">
        <p:scale>
          <a:sx n="114" d="100"/>
          <a:sy n="114" d="100"/>
        </p:scale>
        <p:origin x="36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jpeg>
</file>

<file path=ppt/media/image3.jpeg>
</file>

<file path=ppt/media/image4.jpg>
</file>

<file path=ppt/media/image5.jpe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A8E09-0CBF-4464-83D2-8764CB4366C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554B1F-5A6D-4208-8085-6C5C623C0E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460E08-4549-46D2-A60C-F13C6ED70F6B}"/>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1287083A-CF9E-41D5-8BEA-1052F68441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C3629-8251-4059-8670-29FB5347245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6907774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27C85-D460-4EDF-B986-BD31DF3601F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5FFFBB0-649F-4DD1-BB01-4469340A7F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B4EEB5-7338-4CC7-86AA-639609D8EBCA}"/>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99093CEE-BB0C-40A0-B4DD-6B91A37CF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29CEB4-81F4-4EF4-B818-F803592B069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26883952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C5D2318-0866-461E-BB5E-533580C31B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C5C1D5F-3B08-4FA4-B645-94CDA56406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463850-94B4-49BD-8962-007302107483}"/>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A17B81F9-7A77-4E48-893A-31804D01A9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3F6A31-5795-41ED-90A4-8F5AD6B57213}"/>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41280135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2D8D0-5AF7-4117-A761-9A5743DF96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2E24C1-F6BF-41E5-9246-2333B07A0B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BEA991-C25E-4BB9-82F2-675375D0AC0E}"/>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B4866F15-2F56-4811-8C72-36790D2944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882835-B3F8-4EA4-BAB4-2ABDBC06F4A2}"/>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23393322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399AD-7199-43E4-BCF1-FC68689F86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72EF10-8098-4580-8756-4B1D9BBB14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AB022B4-80A7-4F25-AB06-DB537A537E27}"/>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577F4117-E98A-4DFC-9FFD-1606654005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0DF4F1-6037-4C43-B5C7-E21F1A20240D}"/>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8390220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CFC5C-728E-4FB5-B91B-07B1275331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BFA3F9-5D1D-4D44-9545-1EC7E8E6DE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09B745E-7285-40C5-9F85-B1DE3CD6A1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203943B-2C2B-4ABB-92DB-D85557E66BE3}"/>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6" name="Footer Placeholder 5">
            <a:extLst>
              <a:ext uri="{FF2B5EF4-FFF2-40B4-BE49-F238E27FC236}">
                <a16:creationId xmlns:a16="http://schemas.microsoft.com/office/drawing/2014/main" id="{C47AF7E4-78FE-439B-8EEF-DC884A32BD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2D50BC-7553-4075-8CC5-F3EFFF0D24F7}"/>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6667957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8632-C832-4A38-9B78-D34E48CE3C0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9FAD859-A4BA-4ED9-8C3D-B36326BF2B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AEE0BF-E44B-4037-B2D1-3A1A5BE7DA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58DEAA-E0FB-4E88-A2E3-B58A110AC6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C42D85E-33AF-4EC9-BDB8-5A681A0426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90D1B2-0D70-4B7C-A4BF-E5D13367A2BA}"/>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8" name="Footer Placeholder 7">
            <a:extLst>
              <a:ext uri="{FF2B5EF4-FFF2-40B4-BE49-F238E27FC236}">
                <a16:creationId xmlns:a16="http://schemas.microsoft.com/office/drawing/2014/main" id="{C953792E-FAFC-47FA-9187-E9563B8E83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B30337-349F-43B7-AB63-843212CBCD65}"/>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4561511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CE8E0-F411-48F3-97B6-D3CF786B4D1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1D3E0B-D9B9-4E88-8EC3-C411C31FBBC5}"/>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4" name="Footer Placeholder 3">
            <a:extLst>
              <a:ext uri="{FF2B5EF4-FFF2-40B4-BE49-F238E27FC236}">
                <a16:creationId xmlns:a16="http://schemas.microsoft.com/office/drawing/2014/main" id="{C85CAD7A-4099-4359-A696-C890CA7B73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C0603EF-A6F8-40F6-8741-D0AD7515435A}"/>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3512446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284DEB-565F-4517-BF36-E89DFD6B56F9}"/>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3" name="Footer Placeholder 2">
            <a:extLst>
              <a:ext uri="{FF2B5EF4-FFF2-40B4-BE49-F238E27FC236}">
                <a16:creationId xmlns:a16="http://schemas.microsoft.com/office/drawing/2014/main" id="{6AF196E8-8D44-47E2-87EC-BE6139E6A5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34C69-3E45-44D2-8344-146403C94484}"/>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1701030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3D3F-3156-47E1-B34F-5736729110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7C0041-6463-47DB-B594-0FC24C74BD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611CA5C-5DD9-4AA3-9738-765A7B9E05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88113F-B9C8-4CC9-900A-A602F4C4AB8B}"/>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6" name="Footer Placeholder 5">
            <a:extLst>
              <a:ext uri="{FF2B5EF4-FFF2-40B4-BE49-F238E27FC236}">
                <a16:creationId xmlns:a16="http://schemas.microsoft.com/office/drawing/2014/main" id="{2A685115-3CF2-4B8E-AC53-9A754936EF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0F90C-DECF-4774-BA35-21B85A813386}"/>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9511368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D56C9-3811-47C7-AA37-EC4CD7FF97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850A70-A2B7-4C07-9ACB-7311425F32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18A0E9B-5FF3-4BA3-86BF-033D025E2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5BDD1-9D69-4B32-B925-49F349DA544E}"/>
              </a:ext>
            </a:extLst>
          </p:cNvPr>
          <p:cNvSpPr>
            <a:spLocks noGrp="1"/>
          </p:cNvSpPr>
          <p:nvPr>
            <p:ph type="dt" sz="half" idx="10"/>
          </p:nvPr>
        </p:nvSpPr>
        <p:spPr/>
        <p:txBody>
          <a:bodyPr/>
          <a:lstStyle/>
          <a:p>
            <a:fld id="{BF382B9C-214B-4411-A4F8-CB0541BF368E}" type="datetimeFigureOut">
              <a:rPr lang="en-US" smtClean="0"/>
              <a:t>1/5/2021</a:t>
            </a:fld>
            <a:endParaRPr lang="en-US"/>
          </a:p>
        </p:txBody>
      </p:sp>
      <p:sp>
        <p:nvSpPr>
          <p:cNvPr id="6" name="Footer Placeholder 5">
            <a:extLst>
              <a:ext uri="{FF2B5EF4-FFF2-40B4-BE49-F238E27FC236}">
                <a16:creationId xmlns:a16="http://schemas.microsoft.com/office/drawing/2014/main" id="{F403EC06-0BED-4B94-99F3-BC9BC2944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E763FA-2740-4914-AD5E-A080EA6B3687}"/>
              </a:ext>
            </a:extLst>
          </p:cNvPr>
          <p:cNvSpPr>
            <a:spLocks noGrp="1"/>
          </p:cNvSpPr>
          <p:nvPr>
            <p:ph type="sldNum" sz="quarter" idx="12"/>
          </p:nvPr>
        </p:nvSpPr>
        <p:spPr/>
        <p:txBody>
          <a:bodyPr/>
          <a:lstStyle/>
          <a:p>
            <a:fld id="{D2C6EBA8-F6A7-4794-A290-87AD028B9423}" type="slidenum">
              <a:rPr lang="en-US" smtClean="0"/>
              <a:t>‹#›</a:t>
            </a:fld>
            <a:endParaRPr lang="en-US"/>
          </a:p>
        </p:txBody>
      </p:sp>
    </p:spTree>
    <p:extLst>
      <p:ext uri="{BB962C8B-B14F-4D97-AF65-F5344CB8AC3E}">
        <p14:creationId xmlns:p14="http://schemas.microsoft.com/office/powerpoint/2010/main" val="30653806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5AD54C-5BEF-41C6-9817-965CE1CCEA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D59FB33-417A-47D4-8568-B36DBBDC4BD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187EDB-4729-4D25-B50D-D0FB634EB1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382B9C-214B-4411-A4F8-CB0541BF368E}" type="datetimeFigureOut">
              <a:rPr lang="en-US" smtClean="0"/>
              <a:t>1/5/2021</a:t>
            </a:fld>
            <a:endParaRPr lang="en-US"/>
          </a:p>
        </p:txBody>
      </p:sp>
      <p:sp>
        <p:nvSpPr>
          <p:cNvPr id="5" name="Footer Placeholder 4">
            <a:extLst>
              <a:ext uri="{FF2B5EF4-FFF2-40B4-BE49-F238E27FC236}">
                <a16:creationId xmlns:a16="http://schemas.microsoft.com/office/drawing/2014/main" id="{165113A7-D569-4B10-9002-AA40646245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A760778-849C-42E5-AFBA-79D88DC6C9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C6EBA8-F6A7-4794-A290-87AD028B9423}" type="slidenum">
              <a:rPr lang="en-US" smtClean="0"/>
              <a:t>‹#›</a:t>
            </a:fld>
            <a:endParaRPr lang="en-US"/>
          </a:p>
        </p:txBody>
      </p:sp>
    </p:spTree>
    <p:extLst>
      <p:ext uri="{BB962C8B-B14F-4D97-AF65-F5344CB8AC3E}">
        <p14:creationId xmlns:p14="http://schemas.microsoft.com/office/powerpoint/2010/main" val="12786886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F654F-94B5-415A-ADCC-5B33F4675B7A}"/>
              </a:ext>
            </a:extLst>
          </p:cNvPr>
          <p:cNvSpPr>
            <a:spLocks noGrp="1"/>
          </p:cNvSpPr>
          <p:nvPr>
            <p:ph type="ctrTitle"/>
          </p:nvPr>
        </p:nvSpPr>
        <p:spPr>
          <a:xfrm>
            <a:off x="7188053" y="1783959"/>
            <a:ext cx="4681392" cy="2889114"/>
          </a:xfrm>
        </p:spPr>
        <p:txBody>
          <a:bodyPr anchor="b">
            <a:normAutofit fontScale="90000"/>
          </a:bodyPr>
          <a:lstStyle/>
          <a:p>
            <a:pPr algn="l"/>
            <a:r>
              <a:rPr lang="en-US" sz="5400" b="1" dirty="0"/>
              <a:t>MARVEL-</a:t>
            </a:r>
            <a:r>
              <a:rPr lang="en-US" sz="5400" b="1" dirty="0" err="1"/>
              <a:t>ous</a:t>
            </a:r>
            <a:r>
              <a:rPr lang="en-US" sz="5400" b="1" dirty="0"/>
              <a:t> Data Mining : The Next MARVEL Star</a:t>
            </a:r>
          </a:p>
        </p:txBody>
      </p:sp>
      <p:sp>
        <p:nvSpPr>
          <p:cNvPr id="18" name="Freeform: Shape 17">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0"/>
            <a:ext cx="7188051" cy="68580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8" descr="See the source image">
            <a:extLst>
              <a:ext uri="{FF2B5EF4-FFF2-40B4-BE49-F238E27FC236}">
                <a16:creationId xmlns:a16="http://schemas.microsoft.com/office/drawing/2014/main" id="{EE1D713B-CA47-4CD2-9262-9B7092A2D1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2629" r="1" b="22486"/>
          <a:stretch/>
        </p:blipFill>
        <p:spPr bwMode="auto">
          <a:xfrm>
            <a:off x="0" y="10"/>
            <a:ext cx="7028495" cy="68579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22922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2CD82-E523-4AD6-9027-E5D5CB71AD45}"/>
              </a:ext>
            </a:extLst>
          </p:cNvPr>
          <p:cNvSpPr>
            <a:spLocks noGrp="1"/>
          </p:cNvSpPr>
          <p:nvPr>
            <p:ph type="title" idx="4294967295"/>
          </p:nvPr>
        </p:nvSpPr>
        <p:spPr>
          <a:xfrm>
            <a:off x="4419599" y="300919"/>
            <a:ext cx="7041093" cy="720725"/>
          </a:xfrm>
        </p:spPr>
        <p:txBody>
          <a:bodyPr/>
          <a:lstStyle/>
          <a:p>
            <a:r>
              <a:rPr lang="en-US" b="1" dirty="0"/>
              <a:t>Character Bar</a:t>
            </a:r>
          </a:p>
        </p:txBody>
      </p:sp>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0" y="-13266"/>
            <a:ext cx="3536355" cy="4195763"/>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B862F-C217-4408-93EE-E9B582B67FC3}"/>
              </a:ext>
            </a:extLst>
          </p:cNvPr>
          <p:cNvSpPr txBox="1">
            <a:spLocks/>
          </p:cNvSpPr>
          <p:nvPr/>
        </p:nvSpPr>
        <p:spPr>
          <a:xfrm>
            <a:off x="4676775" y="1377156"/>
            <a:ext cx="7515225" cy="44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anose="05000000000000000000" pitchFamily="2" charset="2"/>
              <a:buChar char="Ø"/>
            </a:pPr>
            <a:endParaRPr lang="en-US">
              <a:solidFill>
                <a:schemeClr val="bg1"/>
              </a:solidFill>
            </a:endParaRPr>
          </a:p>
          <a:p>
            <a:endParaRPr lang="en-US" dirty="0">
              <a:solidFill>
                <a:schemeClr val="bg1"/>
              </a:solidFill>
            </a:endParaRPr>
          </a:p>
        </p:txBody>
      </p:sp>
      <p:pic>
        <p:nvPicPr>
          <p:cNvPr id="5" name="Picture 4" descr="Icon&#10;&#10;Description automatically generated">
            <a:extLst>
              <a:ext uri="{FF2B5EF4-FFF2-40B4-BE49-F238E27FC236}">
                <a16:creationId xmlns:a16="http://schemas.microsoft.com/office/drawing/2014/main" id="{9B5586E1-CD6B-4317-92FD-2A7A8D7C97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7908" y="1143286"/>
            <a:ext cx="7659434" cy="4571428"/>
          </a:xfrm>
          <a:prstGeom prst="rect">
            <a:avLst/>
          </a:prstGeom>
        </p:spPr>
      </p:pic>
    </p:spTree>
    <p:extLst>
      <p:ext uri="{BB962C8B-B14F-4D97-AF65-F5344CB8AC3E}">
        <p14:creationId xmlns:p14="http://schemas.microsoft.com/office/powerpoint/2010/main" val="7568982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0" y="1552175"/>
            <a:ext cx="3644900" cy="4343400"/>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887F016-0FD1-4CB4-BE98-B121C992E0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t="-7213" r="-5769" b="9700"/>
          <a:stretch/>
        </p:blipFill>
        <p:spPr bwMode="auto">
          <a:xfrm>
            <a:off x="3749675" y="1329433"/>
            <a:ext cx="3644900" cy="4199133"/>
          </a:xfrm>
          <a:prstGeom prst="rect">
            <a:avLst/>
          </a:prstGeom>
          <a:ln w="57150">
            <a:solidFill>
              <a:srgbClr val="B10F03"/>
            </a:solidFill>
          </a:ln>
          <a:extLst>
            <a:ext uri="{909E8E84-426E-40DD-AFC4-6F175D3DCCD1}">
              <a14:hiddenFill xmlns:a14="http://schemas.microsoft.com/office/drawing/2010/main">
                <a:solidFill>
                  <a:srgbClr val="FFFFFF"/>
                </a:solidFill>
              </a14:hiddenFill>
            </a:ext>
          </a:extLst>
        </p:spPr>
      </p:pic>
      <p:pic>
        <p:nvPicPr>
          <p:cNvPr id="5" name="Picture 4" descr="Text&#10;&#10;Description automatically generated">
            <a:extLst>
              <a:ext uri="{FF2B5EF4-FFF2-40B4-BE49-F238E27FC236}">
                <a16:creationId xmlns:a16="http://schemas.microsoft.com/office/drawing/2014/main" id="{8DD91874-FED4-4D41-B654-670722F3A5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8600" y="1264696"/>
            <a:ext cx="3937000" cy="4269192"/>
          </a:xfrm>
          <a:prstGeom prst="rect">
            <a:avLst/>
          </a:prstGeom>
          <a:solidFill>
            <a:srgbClr val="B10F03"/>
          </a:solidFill>
          <a:ln w="57150">
            <a:solidFill>
              <a:srgbClr val="B10F03"/>
            </a:solidFill>
          </a:ln>
        </p:spPr>
      </p:pic>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0" y="0"/>
            <a:ext cx="3644900" cy="1325563"/>
          </a:xfrm>
        </p:spPr>
        <p:txBody>
          <a:bodyPr vert="horz" lIns="91440" tIns="45720" rIns="91440" bIns="45720" rtlCol="0">
            <a:normAutofit/>
          </a:bodyPr>
          <a:lstStyle/>
          <a:p>
            <a:r>
              <a:rPr lang="en-US" b="1" dirty="0"/>
              <a:t>Conclusion</a:t>
            </a:r>
          </a:p>
        </p:txBody>
      </p:sp>
      <p:sp>
        <p:nvSpPr>
          <p:cNvPr id="7" name="Title 1">
            <a:extLst>
              <a:ext uri="{FF2B5EF4-FFF2-40B4-BE49-F238E27FC236}">
                <a16:creationId xmlns:a16="http://schemas.microsoft.com/office/drawing/2014/main" id="{890A415C-A36F-4048-9C7D-9849C7BCF212}"/>
              </a:ext>
            </a:extLst>
          </p:cNvPr>
          <p:cNvSpPr txBox="1">
            <a:spLocks/>
          </p:cNvSpPr>
          <p:nvPr/>
        </p:nvSpPr>
        <p:spPr>
          <a:xfrm>
            <a:off x="3644900" y="395287"/>
            <a:ext cx="3644900" cy="10048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Character :     </a:t>
            </a:r>
            <a:r>
              <a:rPr lang="en-US" sz="3200" dirty="0" err="1"/>
              <a:t>Namor</a:t>
            </a:r>
            <a:endParaRPr lang="en-US" sz="3200" dirty="0"/>
          </a:p>
        </p:txBody>
      </p:sp>
      <p:sp>
        <p:nvSpPr>
          <p:cNvPr id="8" name="Title 1">
            <a:extLst>
              <a:ext uri="{FF2B5EF4-FFF2-40B4-BE49-F238E27FC236}">
                <a16:creationId xmlns:a16="http://schemas.microsoft.com/office/drawing/2014/main" id="{8D557C17-9AF1-46C8-9F47-1506CFB5D8FA}"/>
              </a:ext>
            </a:extLst>
          </p:cNvPr>
          <p:cNvSpPr txBox="1">
            <a:spLocks/>
          </p:cNvSpPr>
          <p:nvPr/>
        </p:nvSpPr>
        <p:spPr>
          <a:xfrm>
            <a:off x="7848600" y="411441"/>
            <a:ext cx="4138367" cy="91412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Event:    Fear Itself</a:t>
            </a:r>
          </a:p>
        </p:txBody>
      </p:sp>
      <p:sp>
        <p:nvSpPr>
          <p:cNvPr id="9" name="Star: 5 Points 8">
            <a:extLst>
              <a:ext uri="{FF2B5EF4-FFF2-40B4-BE49-F238E27FC236}">
                <a16:creationId xmlns:a16="http://schemas.microsoft.com/office/drawing/2014/main" id="{F3161FC3-1C36-475C-BE5E-283BDC5194B2}"/>
              </a:ext>
            </a:extLst>
          </p:cNvPr>
          <p:cNvSpPr/>
          <p:nvPr/>
        </p:nvSpPr>
        <p:spPr>
          <a:xfrm>
            <a:off x="5595152" y="66367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tar: 5 Points 10">
            <a:extLst>
              <a:ext uri="{FF2B5EF4-FFF2-40B4-BE49-F238E27FC236}">
                <a16:creationId xmlns:a16="http://schemas.microsoft.com/office/drawing/2014/main" id="{A6CDC473-344C-4992-A5FD-5E9EEC931347}"/>
              </a:ext>
            </a:extLst>
          </p:cNvPr>
          <p:cNvSpPr/>
          <p:nvPr/>
        </p:nvSpPr>
        <p:spPr>
          <a:xfrm>
            <a:off x="8968011" y="66367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51538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2CD82-E523-4AD6-9027-E5D5CB71AD45}"/>
              </a:ext>
            </a:extLst>
          </p:cNvPr>
          <p:cNvSpPr>
            <a:spLocks noGrp="1"/>
          </p:cNvSpPr>
          <p:nvPr>
            <p:ph type="title" idx="4294967295"/>
          </p:nvPr>
        </p:nvSpPr>
        <p:spPr>
          <a:xfrm>
            <a:off x="4676774" y="387703"/>
            <a:ext cx="7041093" cy="720725"/>
          </a:xfrm>
        </p:spPr>
        <p:txBody>
          <a:bodyPr/>
          <a:lstStyle/>
          <a:p>
            <a:r>
              <a:rPr lang="en-US" b="1" dirty="0">
                <a:solidFill>
                  <a:schemeClr val="bg1"/>
                </a:solidFill>
              </a:rPr>
              <a:t>Opening Weekend Release</a:t>
            </a:r>
          </a:p>
        </p:txBody>
      </p:sp>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65385" y="0"/>
            <a:ext cx="3536355" cy="4195763"/>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0F1B862F-C217-4408-93EE-E9B582B67FC3}"/>
              </a:ext>
            </a:extLst>
          </p:cNvPr>
          <p:cNvSpPr txBox="1">
            <a:spLocks/>
          </p:cNvSpPr>
          <p:nvPr/>
        </p:nvSpPr>
        <p:spPr>
          <a:xfrm>
            <a:off x="4355732" y="1320698"/>
            <a:ext cx="7515225" cy="44592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Wingdings" panose="05000000000000000000" pitchFamily="2" charset="2"/>
              <a:buChar char="Ø"/>
            </a:pPr>
            <a:r>
              <a:rPr lang="en-US" dirty="0">
                <a:solidFill>
                  <a:schemeClr val="bg1"/>
                </a:solidFill>
              </a:rPr>
              <a:t>Census data clean up</a:t>
            </a:r>
          </a:p>
          <a:p>
            <a:pPr marL="571500" indent="-571500">
              <a:buFont typeface="Wingdings" panose="05000000000000000000" pitchFamily="2" charset="2"/>
              <a:buChar char="Ø"/>
            </a:pPr>
            <a:r>
              <a:rPr lang="en-US" dirty="0">
                <a:solidFill>
                  <a:schemeClr val="bg1"/>
                </a:solidFill>
              </a:rPr>
              <a:t>Zips data clean up</a:t>
            </a:r>
          </a:p>
          <a:p>
            <a:pPr marL="571500" indent="-571500">
              <a:buFont typeface="Wingdings" panose="05000000000000000000" pitchFamily="2" charset="2"/>
              <a:buChar char="Ø"/>
            </a:pPr>
            <a:r>
              <a:rPr lang="en-US" dirty="0">
                <a:solidFill>
                  <a:schemeClr val="bg1"/>
                </a:solidFill>
              </a:rPr>
              <a:t>Data Merge </a:t>
            </a:r>
          </a:p>
          <a:p>
            <a:pPr marL="1028700" lvl="1" indent="-571500">
              <a:buFont typeface="Wingdings" panose="05000000000000000000" pitchFamily="2" charset="2"/>
              <a:buChar char="Ø"/>
            </a:pPr>
            <a:r>
              <a:rPr lang="en-US" sz="2800" dirty="0">
                <a:solidFill>
                  <a:schemeClr val="bg1"/>
                </a:solidFill>
              </a:rPr>
              <a:t>Census data</a:t>
            </a:r>
          </a:p>
          <a:p>
            <a:pPr marL="1028700" lvl="1" indent="-571500">
              <a:buFont typeface="Wingdings" panose="05000000000000000000" pitchFamily="2" charset="2"/>
              <a:buChar char="Ø"/>
            </a:pPr>
            <a:r>
              <a:rPr lang="en-US" sz="2800" dirty="0">
                <a:solidFill>
                  <a:schemeClr val="bg1"/>
                </a:solidFill>
              </a:rPr>
              <a:t>US zip codes </a:t>
            </a: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9691960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0" y="0"/>
            <a:ext cx="3667125" cy="4351338"/>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FC4586-6F0F-42C2-BA80-C2BDA0FB7D9B}"/>
              </a:ext>
            </a:extLst>
          </p:cNvPr>
          <p:cNvSpPr txBox="1"/>
          <p:nvPr/>
        </p:nvSpPr>
        <p:spPr>
          <a:xfrm>
            <a:off x="4483570" y="2708329"/>
            <a:ext cx="6096000" cy="2616101"/>
          </a:xfrm>
          <a:prstGeom prst="rect">
            <a:avLst/>
          </a:prstGeom>
          <a:noFill/>
        </p:spPr>
        <p:txBody>
          <a:bodyPr wrap="square">
            <a:spAutoFit/>
          </a:bodyPr>
          <a:lstStyle/>
          <a:p>
            <a:pPr marL="285750" indent="-285750">
              <a:buFont typeface="Wingdings" panose="05000000000000000000" pitchFamily="2" charset="2"/>
              <a:buChar char="Ø"/>
            </a:pPr>
            <a:r>
              <a:rPr lang="en-US" sz="4400" dirty="0">
                <a:solidFill>
                  <a:schemeClr val="bg1"/>
                </a:solidFill>
              </a:rPr>
              <a:t>Data Distribution</a:t>
            </a:r>
          </a:p>
          <a:p>
            <a:pPr marL="285750" indent="-285750">
              <a:buFont typeface="Wingdings" panose="05000000000000000000" pitchFamily="2" charset="2"/>
              <a:buChar char="Ø"/>
            </a:pPr>
            <a:r>
              <a:rPr lang="en-US" sz="4400" dirty="0" err="1">
                <a:solidFill>
                  <a:schemeClr val="bg1"/>
                </a:solidFill>
              </a:rPr>
              <a:t>Zscore</a:t>
            </a:r>
            <a:r>
              <a:rPr lang="en-US" sz="4400" dirty="0">
                <a:solidFill>
                  <a:schemeClr val="bg1"/>
                </a:solidFill>
              </a:rPr>
              <a:t> Calculation</a:t>
            </a:r>
          </a:p>
          <a:p>
            <a:pPr marL="285750" indent="-285750">
              <a:buFont typeface="Wingdings" panose="05000000000000000000" pitchFamily="2" charset="2"/>
              <a:buChar char="Ø"/>
            </a:pPr>
            <a:r>
              <a:rPr lang="en-US" sz="4400" dirty="0">
                <a:solidFill>
                  <a:schemeClr val="bg1"/>
                </a:solidFill>
              </a:rPr>
              <a:t>Heat Map weight</a:t>
            </a:r>
            <a:br>
              <a:rPr lang="en-US" sz="3200" dirty="0">
                <a:solidFill>
                  <a:schemeClr val="bg1"/>
                </a:solidFill>
              </a:rPr>
            </a:br>
            <a:endParaRPr lang="en-US" sz="3200" dirty="0">
              <a:solidFill>
                <a:schemeClr val="bg1"/>
              </a:solidFill>
            </a:endParaRPr>
          </a:p>
        </p:txBody>
      </p:sp>
      <p:sp>
        <p:nvSpPr>
          <p:cNvPr id="6" name="TextBox 5">
            <a:extLst>
              <a:ext uri="{FF2B5EF4-FFF2-40B4-BE49-F238E27FC236}">
                <a16:creationId xmlns:a16="http://schemas.microsoft.com/office/drawing/2014/main" id="{3E2A6D67-8062-4EE5-9636-53A2E9F1DAFB}"/>
              </a:ext>
            </a:extLst>
          </p:cNvPr>
          <p:cNvSpPr txBox="1"/>
          <p:nvPr/>
        </p:nvSpPr>
        <p:spPr>
          <a:xfrm>
            <a:off x="4255033" y="177553"/>
            <a:ext cx="7515105" cy="1446550"/>
          </a:xfrm>
          <a:prstGeom prst="rect">
            <a:avLst/>
          </a:prstGeom>
          <a:noFill/>
        </p:spPr>
        <p:txBody>
          <a:bodyPr wrap="square">
            <a:spAutoFit/>
          </a:bodyPr>
          <a:lstStyle/>
          <a:p>
            <a:r>
              <a:rPr lang="en-US" sz="4400" b="1" dirty="0">
                <a:solidFill>
                  <a:schemeClr val="bg1"/>
                </a:solidFill>
              </a:rPr>
              <a:t>Data Exploration for Movie Release</a:t>
            </a:r>
            <a:endParaRPr lang="en-US" b="1" dirty="0">
              <a:solidFill>
                <a:schemeClr val="bg1"/>
              </a:solidFill>
            </a:endParaRPr>
          </a:p>
        </p:txBody>
      </p:sp>
    </p:spTree>
    <p:extLst>
      <p:ext uri="{BB962C8B-B14F-4D97-AF65-F5344CB8AC3E}">
        <p14:creationId xmlns:p14="http://schemas.microsoft.com/office/powerpoint/2010/main" val="3900715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53043DEF-31A6-48E7-B87B-1BEB65C7A6B4}"/>
              </a:ext>
            </a:extLst>
          </p:cNvPr>
          <p:cNvPicPr>
            <a:picLocks noGrp="1" noChangeAspect="1" noChangeArrowheads="1"/>
          </p:cNvPicPr>
          <p:nvPr>
            <p:ph idx="4294967295"/>
          </p:nvPr>
        </p:nvPicPr>
        <p:blipFill rotWithShape="1">
          <a:blip r:embed="rId2">
            <a:extLst>
              <a:ext uri="{28A0092B-C50C-407E-A947-70E740481C1C}">
                <a14:useLocalDpi xmlns:a14="http://schemas.microsoft.com/office/drawing/2010/main" val="0"/>
              </a:ext>
            </a:extLst>
          </a:blip>
          <a:srcRect t="16703" r="-2" b="16557"/>
          <a:stretch/>
        </p:blipFill>
        <p:spPr bwMode="auto">
          <a:xfrm>
            <a:off x="0" y="0"/>
            <a:ext cx="3667125" cy="4351338"/>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C5FF3D1-CF53-4859-A070-88B8D93755A8}"/>
              </a:ext>
            </a:extLst>
          </p:cNvPr>
          <p:cNvSpPr txBox="1"/>
          <p:nvPr/>
        </p:nvSpPr>
        <p:spPr>
          <a:xfrm>
            <a:off x="4345462" y="0"/>
            <a:ext cx="6096000" cy="769441"/>
          </a:xfrm>
          <a:prstGeom prst="rect">
            <a:avLst/>
          </a:prstGeom>
          <a:noFill/>
        </p:spPr>
        <p:txBody>
          <a:bodyPr wrap="square">
            <a:spAutoFit/>
          </a:bodyPr>
          <a:lstStyle/>
          <a:p>
            <a:r>
              <a:rPr lang="en-US" sz="4400" b="1" dirty="0"/>
              <a:t>Census Data Distribution </a:t>
            </a:r>
            <a:endParaRPr lang="en-US" b="1" dirty="0"/>
          </a:p>
        </p:txBody>
      </p:sp>
      <p:pic>
        <p:nvPicPr>
          <p:cNvPr id="3" name="Picture 2" descr="Chart, histogram&#10;&#10;Description automatically generated">
            <a:extLst>
              <a:ext uri="{FF2B5EF4-FFF2-40B4-BE49-F238E27FC236}">
                <a16:creationId xmlns:a16="http://schemas.microsoft.com/office/drawing/2014/main" id="{4F7738E7-91CB-4E9F-89C5-4299A698DE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49" y="888664"/>
            <a:ext cx="4349827" cy="2899885"/>
          </a:xfrm>
          <a:prstGeom prst="rect">
            <a:avLst/>
          </a:prstGeom>
        </p:spPr>
      </p:pic>
      <p:pic>
        <p:nvPicPr>
          <p:cNvPr id="6" name="Picture 5" descr="Chart, histogram&#10;&#10;Description automatically generated">
            <a:extLst>
              <a:ext uri="{FF2B5EF4-FFF2-40B4-BE49-F238E27FC236}">
                <a16:creationId xmlns:a16="http://schemas.microsoft.com/office/drawing/2014/main" id="{6E9434A8-4689-4DC1-9A51-E2739E0C41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12176" y="1047192"/>
            <a:ext cx="3765117" cy="2622134"/>
          </a:xfrm>
          <a:prstGeom prst="rect">
            <a:avLst/>
          </a:prstGeom>
        </p:spPr>
      </p:pic>
      <p:pic>
        <p:nvPicPr>
          <p:cNvPr id="8" name="Picture 7" descr="Chart, histogram&#10;&#10;Description automatically generated">
            <a:extLst>
              <a:ext uri="{FF2B5EF4-FFF2-40B4-BE49-F238E27FC236}">
                <a16:creationId xmlns:a16="http://schemas.microsoft.com/office/drawing/2014/main" id="{9706A113-9061-40D8-AED4-45AB4A1C82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63926" y="3788549"/>
            <a:ext cx="4459071" cy="2972715"/>
          </a:xfrm>
          <a:prstGeom prst="rect">
            <a:avLst/>
          </a:prstGeom>
        </p:spPr>
      </p:pic>
    </p:spTree>
    <p:extLst>
      <p:ext uri="{BB962C8B-B14F-4D97-AF65-F5344CB8AC3E}">
        <p14:creationId xmlns:p14="http://schemas.microsoft.com/office/powerpoint/2010/main" val="41664230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476974" y="1029168"/>
            <a:ext cx="6426884" cy="5620389"/>
          </a:xfrm>
        </p:spPr>
        <p:txBody>
          <a:bodyPr vert="horz" lIns="91440" tIns="45720" rIns="91440" bIns="45720" rtlCol="0" anchor="t">
            <a:normAutofit fontScale="90000"/>
          </a:bodyPr>
          <a:lstStyle/>
          <a:p>
            <a:br>
              <a:rPr lang="en-US" sz="4800" dirty="0"/>
            </a:br>
            <a:r>
              <a:rPr lang="en-IN" sz="2700" dirty="0">
                <a:effectLst/>
                <a:latin typeface="Calibri" panose="020F0502020204030204" pitchFamily="34" charset="0"/>
                <a:ea typeface="Calibri" panose="020F0502020204030204" pitchFamily="34" charset="0"/>
              </a:rPr>
              <a:t>Based on our calculations, the top 3 cities with the highest combined z-scores (closest to one) were: </a:t>
            </a:r>
            <a:br>
              <a:rPr lang="en-IN" sz="2700" dirty="0">
                <a:effectLst/>
                <a:latin typeface="Calibri" panose="020F0502020204030204" pitchFamily="34" charset="0"/>
                <a:ea typeface="Calibri" panose="020F0502020204030204" pitchFamily="34" charset="0"/>
              </a:rPr>
            </a:b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Sioux Falls, SD</a:t>
            </a: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Page , AZ </a:t>
            </a:r>
            <a:br>
              <a:rPr lang="en-IN" sz="2700" dirty="0">
                <a:effectLst/>
                <a:latin typeface="Calibri" panose="020F0502020204030204" pitchFamily="34" charset="0"/>
                <a:ea typeface="Calibri" panose="020F0502020204030204" pitchFamily="34" charset="0"/>
              </a:rPr>
            </a:br>
            <a:r>
              <a:rPr lang="en-IN" sz="2700" dirty="0">
                <a:effectLst/>
                <a:latin typeface="Calibri" panose="020F0502020204030204" pitchFamily="34" charset="0"/>
                <a:ea typeface="Calibri" panose="020F0502020204030204" pitchFamily="34" charset="0"/>
              </a:rPr>
              <a:t>    Gonzales, CA </a:t>
            </a:r>
            <a:br>
              <a:rPr lang="en-IN" sz="2700" dirty="0">
                <a:effectLst/>
                <a:latin typeface="Calibri" panose="020F0502020204030204" pitchFamily="34" charset="0"/>
                <a:ea typeface="Times New Roman" panose="02020603050405020304" pitchFamily="18" charset="0"/>
              </a:rPr>
            </a:br>
            <a:br>
              <a:rPr lang="en-IN" sz="2700" dirty="0">
                <a:effectLst/>
                <a:latin typeface="Calibri" panose="020F0502020204030204" pitchFamily="34" charset="0"/>
                <a:ea typeface="Times New Roman" panose="02020603050405020304" pitchFamily="18" charset="0"/>
              </a:rPr>
            </a:br>
            <a:r>
              <a:rPr lang="en-IN" sz="2700" dirty="0">
                <a:effectLst/>
                <a:latin typeface="Calibri" panose="020F0502020204030204" pitchFamily="34" charset="0"/>
                <a:ea typeface="Times New Roman" panose="02020603050405020304" pitchFamily="18" charset="0"/>
              </a:rPr>
              <a:t> This was a surprising conclusion as </a:t>
            </a:r>
            <a:r>
              <a:rPr lang="en-IN" sz="2700" dirty="0">
                <a:effectLst/>
                <a:latin typeface="Calibri" panose="020F0502020204030204" pitchFamily="34" charset="0"/>
                <a:ea typeface="Times New Roman" panose="02020603050405020304" pitchFamily="18" charset="0"/>
                <a:cs typeface="Calibri" panose="020F0502020204030204" pitchFamily="34" charset="0"/>
              </a:rPr>
              <a:t>we were expecting populous metros (like NY, LA, Chicago) to produce the highest scores. </a:t>
            </a:r>
            <a:br>
              <a:rPr lang="en-IN" sz="2700" dirty="0">
                <a:effectLst/>
                <a:latin typeface="Calibri" panose="020F0502020204030204" pitchFamily="34" charset="0"/>
                <a:ea typeface="Times New Roman" panose="02020603050405020304" pitchFamily="18" charset="0"/>
                <a:cs typeface="Calibri" panose="020F0502020204030204" pitchFamily="34" charset="0"/>
              </a:rPr>
            </a:br>
            <a:br>
              <a:rPr lang="en-IN" sz="2700" dirty="0">
                <a:effectLst/>
                <a:latin typeface="Calibri" panose="020F0502020204030204" pitchFamily="34" charset="0"/>
                <a:ea typeface="Times New Roman" panose="02020603050405020304" pitchFamily="18" charset="0"/>
                <a:cs typeface="Calibri" panose="020F0502020204030204" pitchFamily="34" charset="0"/>
              </a:rPr>
            </a:br>
            <a:r>
              <a:rPr lang="en-IN" sz="2700" dirty="0">
                <a:effectLst/>
                <a:latin typeface="Calibri" panose="020F0502020204030204" pitchFamily="34" charset="0"/>
                <a:ea typeface="Times New Roman" panose="02020603050405020304" pitchFamily="18" charset="0"/>
                <a:cs typeface="Calibri" panose="020F0502020204030204" pitchFamily="34" charset="0"/>
              </a:rPr>
              <a:t>We attribute this to using an absolute number for age, as opposed to the mean.</a:t>
            </a:r>
            <a:br>
              <a:rPr lang="en-US" sz="2700" dirty="0">
                <a:effectLst/>
                <a:latin typeface="Calibri" panose="020F0502020204030204" pitchFamily="34" charset="0"/>
                <a:ea typeface="Calibri" panose="020F0502020204030204" pitchFamily="34" charset="0"/>
                <a:cs typeface="Times New Roman" panose="02020603050405020304" pitchFamily="18" charset="0"/>
              </a:rPr>
            </a:br>
            <a:br>
              <a:rPr lang="en-US" sz="2700" dirty="0"/>
            </a:br>
            <a:br>
              <a:rPr lang="en-US" sz="4800" dirty="0"/>
            </a:br>
            <a:br>
              <a:rPr lang="en-US" sz="4800" dirty="0"/>
            </a:br>
            <a:br>
              <a:rPr lang="en-US" sz="4800" dirty="0"/>
            </a:br>
            <a:endParaRPr lang="en-US" sz="48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97990E-5B6D-4F8F-8224-A033E0B6C9CE}"/>
              </a:ext>
            </a:extLst>
          </p:cNvPr>
          <p:cNvSpPr txBox="1">
            <a:spLocks/>
          </p:cNvSpPr>
          <p:nvPr/>
        </p:nvSpPr>
        <p:spPr>
          <a:xfrm>
            <a:off x="5713723" y="406557"/>
            <a:ext cx="7041093" cy="7207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t>Conclusion</a:t>
            </a:r>
            <a:r>
              <a:rPr lang="en-US" b="1" dirty="0">
                <a:solidFill>
                  <a:schemeClr val="bg1"/>
                </a:solidFill>
              </a:rPr>
              <a:t> Release</a:t>
            </a:r>
          </a:p>
        </p:txBody>
      </p:sp>
      <p:sp>
        <p:nvSpPr>
          <p:cNvPr id="5" name="Star: 5 Points 4">
            <a:extLst>
              <a:ext uri="{FF2B5EF4-FFF2-40B4-BE49-F238E27FC236}">
                <a16:creationId xmlns:a16="http://schemas.microsoft.com/office/drawing/2014/main" id="{AF6BEFEE-41DF-4FF2-B292-D7E6AF74C115}"/>
              </a:ext>
            </a:extLst>
          </p:cNvPr>
          <p:cNvSpPr/>
          <p:nvPr/>
        </p:nvSpPr>
        <p:spPr>
          <a:xfrm>
            <a:off x="5463115" y="2561734"/>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tar: 5 Points 9">
            <a:extLst>
              <a:ext uri="{FF2B5EF4-FFF2-40B4-BE49-F238E27FC236}">
                <a16:creationId xmlns:a16="http://schemas.microsoft.com/office/drawing/2014/main" id="{0EBBB45A-E8D9-475F-973E-47FB61F2C272}"/>
              </a:ext>
            </a:extLst>
          </p:cNvPr>
          <p:cNvSpPr/>
          <p:nvPr/>
        </p:nvSpPr>
        <p:spPr>
          <a:xfrm>
            <a:off x="5445341" y="2951320"/>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tar: 5 Points 10">
            <a:extLst>
              <a:ext uri="{FF2B5EF4-FFF2-40B4-BE49-F238E27FC236}">
                <a16:creationId xmlns:a16="http://schemas.microsoft.com/office/drawing/2014/main" id="{F567F01A-2F48-45BC-A8CD-2C2C21BD82F9}"/>
              </a:ext>
            </a:extLst>
          </p:cNvPr>
          <p:cNvSpPr/>
          <p:nvPr/>
        </p:nvSpPr>
        <p:spPr>
          <a:xfrm>
            <a:off x="5445341" y="3300112"/>
            <a:ext cx="352232" cy="348792"/>
          </a:xfrm>
          <a:prstGeom prst="star5">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433817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530240" y="1961966"/>
            <a:ext cx="6426884" cy="2528590"/>
          </a:xfrm>
        </p:spPr>
        <p:txBody>
          <a:bodyPr vert="horz" lIns="91440" tIns="45720" rIns="91440" bIns="45720" rtlCol="0" anchor="t">
            <a:normAutofit fontScale="90000"/>
          </a:bodyPr>
          <a:lstStyle/>
          <a:p>
            <a:pPr algn="ctr"/>
            <a:br>
              <a:rPr lang="en-US" sz="4800" dirty="0"/>
            </a:br>
            <a:br>
              <a:rPr lang="en-US" sz="2700" dirty="0">
                <a:effectLst/>
                <a:latin typeface="Calibri" panose="020F0502020204030204" pitchFamily="34" charset="0"/>
                <a:ea typeface="Calibri" panose="020F0502020204030204" pitchFamily="34" charset="0"/>
                <a:cs typeface="Times New Roman" panose="02020603050405020304" pitchFamily="18" charset="0"/>
              </a:rPr>
            </a:br>
            <a:r>
              <a:rPr lang="en-IN" sz="10700" dirty="0">
                <a:latin typeface="Calibri" panose="020F0502020204030204" pitchFamily="34" charset="0"/>
                <a:ea typeface="Calibri" panose="020F0502020204030204" pitchFamily="34" charset="0"/>
              </a:rPr>
              <a:t>Q &amp;A</a:t>
            </a:r>
            <a:br>
              <a:rPr lang="en-US" sz="2700" dirty="0"/>
            </a:br>
            <a:br>
              <a:rPr lang="en-US" sz="4800" dirty="0"/>
            </a:br>
            <a:br>
              <a:rPr lang="en-US" sz="4800" dirty="0"/>
            </a:br>
            <a:br>
              <a:rPr lang="en-US" sz="4800" dirty="0"/>
            </a:br>
            <a:endParaRPr lang="en-US" sz="48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EB97990E-5B6D-4F8F-8224-A033E0B6C9CE}"/>
              </a:ext>
            </a:extLst>
          </p:cNvPr>
          <p:cNvSpPr txBox="1">
            <a:spLocks/>
          </p:cNvSpPr>
          <p:nvPr/>
        </p:nvSpPr>
        <p:spPr>
          <a:xfrm>
            <a:off x="5713723" y="406557"/>
            <a:ext cx="7041093" cy="7207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b="1" dirty="0">
              <a:solidFill>
                <a:schemeClr val="bg1"/>
              </a:solidFill>
            </a:endParaRPr>
          </a:p>
        </p:txBody>
      </p:sp>
    </p:spTree>
    <p:extLst>
      <p:ext uri="{BB962C8B-B14F-4D97-AF65-F5344CB8AC3E}">
        <p14:creationId xmlns:p14="http://schemas.microsoft.com/office/powerpoint/2010/main" val="20065019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54FD3-9159-490D-B84D-E80C7707AE7A}"/>
              </a:ext>
            </a:extLst>
          </p:cNvPr>
          <p:cNvSpPr>
            <a:spLocks noGrp="1"/>
          </p:cNvSpPr>
          <p:nvPr>
            <p:ph type="title"/>
          </p:nvPr>
        </p:nvSpPr>
        <p:spPr>
          <a:xfrm>
            <a:off x="141341" y="352057"/>
            <a:ext cx="4624342" cy="1325563"/>
          </a:xfrm>
        </p:spPr>
        <p:txBody>
          <a:bodyPr vert="horz" lIns="91440" tIns="45720" rIns="91440" bIns="45720" rtlCol="0">
            <a:normAutofit/>
          </a:bodyPr>
          <a:lstStyle/>
          <a:p>
            <a:r>
              <a:rPr lang="en-US" b="1" dirty="0">
                <a:latin typeface="+mn-lt"/>
              </a:rPr>
              <a:t>Team Members</a:t>
            </a:r>
            <a:endParaRPr lang="en-US" b="1" kern="1200" dirty="0">
              <a:latin typeface="+mn-lt"/>
              <a:ea typeface="+mj-ea"/>
              <a:cs typeface="+mj-cs"/>
            </a:endParaRPr>
          </a:p>
        </p:txBody>
      </p:sp>
      <p:sp>
        <p:nvSpPr>
          <p:cNvPr id="141" name="Oval 140">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549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Image result for wolverine pics marvel">
            <a:extLst>
              <a:ext uri="{FF2B5EF4-FFF2-40B4-BE49-F238E27FC236}">
                <a16:creationId xmlns:a16="http://schemas.microsoft.com/office/drawing/2014/main" id="{A7C37562-B791-47B3-B579-AFE1A9F560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793" r="20457" b="-5"/>
          <a:stretch/>
        </p:blipFill>
        <p:spPr bwMode="auto">
          <a:xfrm>
            <a:off x="5680087" y="361702"/>
            <a:ext cx="1691640" cy="1691640"/>
          </a:xfrm>
          <a:custGeom>
            <a:avLst/>
            <a:gdLst/>
            <a:ahLst/>
            <a:cxnLst/>
            <a:rect l="l" t="t" r="r" b="b"/>
            <a:pathLst>
              <a:path w="1956816" h="1956816">
                <a:moveTo>
                  <a:pt x="978408" y="0"/>
                </a:moveTo>
                <a:cubicBezTo>
                  <a:pt x="1518768" y="0"/>
                  <a:pt x="1956816" y="438048"/>
                  <a:pt x="1956816" y="978408"/>
                </a:cubicBezTo>
                <a:cubicBezTo>
                  <a:pt x="1956816" y="1518768"/>
                  <a:pt x="1518768" y="1956816"/>
                  <a:pt x="978408" y="1956816"/>
                </a:cubicBezTo>
                <a:cubicBezTo>
                  <a:pt x="438048" y="1956816"/>
                  <a:pt x="0" y="1518768"/>
                  <a:pt x="0" y="978408"/>
                </a:cubicBezTo>
                <a:cubicBezTo>
                  <a:pt x="0" y="438048"/>
                  <a:pt x="438048" y="0"/>
                  <a:pt x="978408" y="0"/>
                </a:cubicBezTo>
                <a:close/>
              </a:path>
            </a:pathLst>
          </a:custGeom>
          <a:noFill/>
          <a:extLst>
            <a:ext uri="{909E8E84-426E-40DD-AFC4-6F175D3DCCD1}">
              <a14:hiddenFill xmlns:a14="http://schemas.microsoft.com/office/drawing/2010/main">
                <a:solidFill>
                  <a:srgbClr val="FFFFFF"/>
                </a:solidFill>
              </a14:hiddenFill>
            </a:ext>
          </a:extLst>
        </p:spPr>
      </p:pic>
      <p:sp>
        <p:nvSpPr>
          <p:cNvPr id="1032" name="Content Placeholder 1031">
            <a:extLst>
              <a:ext uri="{FF2B5EF4-FFF2-40B4-BE49-F238E27FC236}">
                <a16:creationId xmlns:a16="http://schemas.microsoft.com/office/drawing/2014/main" id="{977014DA-D9A6-4F8B-A336-E2FD82B042EC}"/>
              </a:ext>
            </a:extLst>
          </p:cNvPr>
          <p:cNvSpPr>
            <a:spLocks noGrp="1"/>
          </p:cNvSpPr>
          <p:nvPr>
            <p:ph idx="1"/>
          </p:nvPr>
        </p:nvSpPr>
        <p:spPr>
          <a:xfrm>
            <a:off x="139129" y="1722631"/>
            <a:ext cx="4558309" cy="3181684"/>
          </a:xfrm>
        </p:spPr>
        <p:txBody>
          <a:bodyPr anchor="t">
            <a:normAutofit/>
          </a:bodyPr>
          <a:lstStyle/>
          <a:p>
            <a:pPr>
              <a:buFont typeface="Wingdings" panose="05000000000000000000" pitchFamily="2" charset="2"/>
              <a:buChar char="Ø"/>
            </a:pPr>
            <a:r>
              <a:rPr lang="en-US" sz="4000" dirty="0">
                <a:latin typeface="+mj-lt"/>
              </a:rPr>
              <a:t>Aditi Rai</a:t>
            </a:r>
          </a:p>
          <a:p>
            <a:pPr>
              <a:buFont typeface="Wingdings" panose="05000000000000000000" pitchFamily="2" charset="2"/>
              <a:buChar char="Ø"/>
            </a:pPr>
            <a:r>
              <a:rPr lang="en-US" sz="4000" dirty="0">
                <a:latin typeface="+mj-lt"/>
              </a:rPr>
              <a:t>Adekunle </a:t>
            </a:r>
            <a:r>
              <a:rPr lang="en-US" sz="4000" dirty="0" err="1">
                <a:latin typeface="+mj-lt"/>
              </a:rPr>
              <a:t>Ogidan</a:t>
            </a:r>
            <a:endParaRPr lang="en-US" sz="4000" dirty="0">
              <a:latin typeface="+mj-lt"/>
            </a:endParaRPr>
          </a:p>
          <a:p>
            <a:pPr>
              <a:buFont typeface="Wingdings" panose="05000000000000000000" pitchFamily="2" charset="2"/>
              <a:buChar char="Ø"/>
            </a:pPr>
            <a:r>
              <a:rPr lang="en-US" sz="4000" dirty="0">
                <a:latin typeface="+mj-lt"/>
              </a:rPr>
              <a:t>Paul Nisenson</a:t>
            </a:r>
          </a:p>
          <a:p>
            <a:pPr>
              <a:buFont typeface="Wingdings" panose="05000000000000000000" pitchFamily="2" charset="2"/>
              <a:buChar char="Ø"/>
            </a:pPr>
            <a:r>
              <a:rPr lang="en-US" sz="4000" dirty="0">
                <a:latin typeface="+mj-lt"/>
              </a:rPr>
              <a:t>Pauline Ambaza</a:t>
            </a:r>
            <a:br>
              <a:rPr lang="en-US" sz="1800" dirty="0"/>
            </a:br>
            <a:endParaRPr lang="en-US" sz="1800" dirty="0"/>
          </a:p>
        </p:txBody>
      </p:sp>
      <p:sp>
        <p:nvSpPr>
          <p:cNvPr id="143" name="Freeform: Shape 142">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5" name="Oval 144">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3660" y="2557569"/>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8" name="Picture 4" descr="Image result for Black Panther Superhero">
            <a:extLst>
              <a:ext uri="{FF2B5EF4-FFF2-40B4-BE49-F238E27FC236}">
                <a16:creationId xmlns:a16="http://schemas.microsoft.com/office/drawing/2014/main" id="{FDA76E7E-5304-4D7E-B7EC-78CD940FB20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3233" r="18020"/>
          <a:stretch/>
        </p:blipFill>
        <p:spPr bwMode="auto">
          <a:xfrm>
            <a:off x="5838252" y="2722161"/>
            <a:ext cx="2743200" cy="2743200"/>
          </a:xfrm>
          <a:custGeom>
            <a:avLst/>
            <a:gdLst/>
            <a:ahLst/>
            <a:cxnLst/>
            <a:rect l="l" t="t" r="r" b="b"/>
            <a:pathLst>
              <a:path w="2834640" h="2834640">
                <a:moveTo>
                  <a:pt x="1417320" y="0"/>
                </a:moveTo>
                <a:cubicBezTo>
                  <a:pt x="2200084" y="0"/>
                  <a:pt x="2834640" y="634556"/>
                  <a:pt x="2834640" y="1417320"/>
                </a:cubicBezTo>
                <a:cubicBezTo>
                  <a:pt x="2834640" y="2200084"/>
                  <a:pt x="2200084" y="2834640"/>
                  <a:pt x="1417320" y="2834640"/>
                </a:cubicBezTo>
                <a:cubicBezTo>
                  <a:pt x="634556" y="2834640"/>
                  <a:pt x="0" y="2200084"/>
                  <a:pt x="0" y="1417320"/>
                </a:cubicBezTo>
                <a:cubicBezTo>
                  <a:pt x="0" y="634556"/>
                  <a:pt x="634556" y="0"/>
                  <a:pt x="1417320" y="0"/>
                </a:cubicBezTo>
                <a:close/>
              </a:path>
            </a:pathLst>
          </a:custGeom>
          <a:extLst>
            <a:ext uri="{909E8E84-426E-40DD-AFC4-6F175D3DCCD1}">
              <a14:hiddenFill xmlns:a14="http://schemas.microsoft.com/office/drawing/2010/main">
                <a:solidFill>
                  <a:srgbClr val="FFFFFF"/>
                </a:solidFill>
              </a14:hiddenFill>
            </a:ext>
          </a:extLst>
        </p:spPr>
      </p:pic>
      <p:pic>
        <p:nvPicPr>
          <p:cNvPr id="4" name="Picture 3" descr="A picture containing person&#10;&#10;Description automatically generated">
            <a:extLst>
              <a:ext uri="{FF2B5EF4-FFF2-40B4-BE49-F238E27FC236}">
                <a16:creationId xmlns:a16="http://schemas.microsoft.com/office/drawing/2014/main" id="{5DE47EC3-84C4-48F5-A426-8779BC167D97}"/>
              </a:ext>
            </a:extLst>
          </p:cNvPr>
          <p:cNvPicPr>
            <a:picLocks noChangeAspect="1"/>
          </p:cNvPicPr>
          <p:nvPr/>
        </p:nvPicPr>
        <p:blipFill rotWithShape="1">
          <a:blip r:embed="rId4">
            <a:extLst>
              <a:ext uri="{28A0092B-C50C-407E-A947-70E740481C1C}">
                <a14:useLocalDpi xmlns:a14="http://schemas.microsoft.com/office/drawing/2010/main" val="0"/>
              </a:ext>
            </a:extLst>
          </a:blip>
          <a:srcRect l="2472" r="2718" b="-4"/>
          <a:stretch/>
        </p:blipFill>
        <p:spPr>
          <a:xfrm>
            <a:off x="8278624" y="2"/>
            <a:ext cx="3913376" cy="3281569"/>
          </a:xfrm>
          <a:custGeom>
            <a:avLst/>
            <a:gdLst/>
            <a:ahLst/>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p:spPr>
      </p:pic>
      <p:sp>
        <p:nvSpPr>
          <p:cNvPr id="147" name="Freeform: Shape 146">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7" name="Picture 6" descr="A picture containing person, outdoor&#10;&#10;Description automatically generated">
            <a:extLst>
              <a:ext uri="{FF2B5EF4-FFF2-40B4-BE49-F238E27FC236}">
                <a16:creationId xmlns:a16="http://schemas.microsoft.com/office/drawing/2014/main" id="{D57BB702-052D-493D-9676-8710F09213C0}"/>
              </a:ext>
            </a:extLst>
          </p:cNvPr>
          <p:cNvPicPr>
            <a:picLocks noChangeAspect="1"/>
          </p:cNvPicPr>
          <p:nvPr/>
        </p:nvPicPr>
        <p:blipFill rotWithShape="1">
          <a:blip r:embed="rId5">
            <a:extLst>
              <a:ext uri="{28A0092B-C50C-407E-A947-70E740481C1C}">
                <a14:useLocalDpi xmlns:a14="http://schemas.microsoft.com/office/drawing/2010/main" val="0"/>
              </a:ext>
            </a:extLst>
          </a:blip>
          <a:srcRect t="3500" b="39250"/>
          <a:stretch/>
        </p:blipFill>
        <p:spPr>
          <a:xfrm>
            <a:off x="9009416" y="4131546"/>
            <a:ext cx="3178912" cy="2726454"/>
          </a:xfrm>
          <a:custGeom>
            <a:avLst/>
            <a:gdLst/>
            <a:ahLst/>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p:spPr>
      </p:pic>
    </p:spTree>
    <p:extLst>
      <p:ext uri="{BB962C8B-B14F-4D97-AF65-F5344CB8AC3E}">
        <p14:creationId xmlns:p14="http://schemas.microsoft.com/office/powerpoint/2010/main" val="24353938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771515" y="490113"/>
            <a:ext cx="6227180" cy="774244"/>
          </a:xfrm>
        </p:spPr>
        <p:txBody>
          <a:bodyPr vert="horz" lIns="91440" tIns="45720" rIns="91440" bIns="45720" rtlCol="0" anchor="t">
            <a:normAutofit fontScale="90000"/>
          </a:bodyPr>
          <a:lstStyle/>
          <a:p>
            <a:r>
              <a:rPr lang="en-US" sz="4800" b="1" dirty="0">
                <a:latin typeface="+mn-lt"/>
              </a:rPr>
              <a:t>Goals</a:t>
            </a:r>
            <a:br>
              <a:rPr lang="en-US" sz="4800" dirty="0"/>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4BC21A1-9AC0-4C1A-9D4D-95E539546713}"/>
              </a:ext>
            </a:extLst>
          </p:cNvPr>
          <p:cNvSpPr txBox="1">
            <a:spLocks/>
          </p:cNvSpPr>
          <p:nvPr/>
        </p:nvSpPr>
        <p:spPr>
          <a:xfrm>
            <a:off x="5389868" y="1748823"/>
            <a:ext cx="6608827" cy="33086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685800" indent="-685800">
              <a:buFont typeface="Wingdings" panose="05000000000000000000" pitchFamily="2" charset="2"/>
              <a:buChar char="Ø"/>
            </a:pPr>
            <a:r>
              <a:rPr lang="en-US" sz="3200" dirty="0"/>
              <a:t>Identify the next Marvel star and film to release</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Identify 3 top first weekend release locations </a:t>
            </a:r>
          </a:p>
        </p:txBody>
      </p:sp>
    </p:spTree>
    <p:extLst>
      <p:ext uri="{BB962C8B-B14F-4D97-AF65-F5344CB8AC3E}">
        <p14:creationId xmlns:p14="http://schemas.microsoft.com/office/powerpoint/2010/main" val="4751122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636871" y="787078"/>
            <a:ext cx="6227180" cy="4929509"/>
          </a:xfrm>
        </p:spPr>
        <p:txBody>
          <a:bodyPr vert="horz" lIns="91440" tIns="45720" rIns="91440" bIns="45720" rtlCol="0" anchor="t">
            <a:normAutofit/>
          </a:bodyPr>
          <a:lstStyle/>
          <a:p>
            <a:r>
              <a:rPr lang="en-US" sz="4800" b="1" dirty="0">
                <a:latin typeface="+mn-lt"/>
              </a:rPr>
              <a:t>Hypothesis</a:t>
            </a:r>
            <a:br>
              <a:rPr lang="en-US" sz="4800" dirty="0"/>
            </a:br>
            <a:br>
              <a:rPr lang="en-US" sz="4800" dirty="0"/>
            </a:br>
            <a:r>
              <a:rPr lang="en-US" sz="3200" dirty="0">
                <a:effectLst/>
                <a:latin typeface="Calibri" panose="020F0502020204030204" pitchFamily="34" charset="0"/>
                <a:ea typeface="Calibri" panose="020F0502020204030204" pitchFamily="34" charset="0"/>
                <a:cs typeface="Times New Roman" panose="02020603050405020304" pitchFamily="18" charset="0"/>
              </a:rPr>
              <a:t>Multi-character Marvel franchises are more successful than single character films, regardless of demographic</a:t>
            </a:r>
            <a:br>
              <a:rPr lang="en-US" sz="3200" dirty="0">
                <a:effectLst/>
                <a:latin typeface="Calibri" panose="020F0502020204030204" pitchFamily="34" charset="0"/>
                <a:ea typeface="Calibri" panose="020F0502020204030204" pitchFamily="34" charset="0"/>
                <a:cs typeface="Times New Roman" panose="02020603050405020304" pitchFamily="18" charset="0"/>
              </a:rPr>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413294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5771515" y="490113"/>
            <a:ext cx="6227180" cy="774244"/>
          </a:xfrm>
        </p:spPr>
        <p:txBody>
          <a:bodyPr vert="horz" lIns="91440" tIns="45720" rIns="91440" bIns="45720" rtlCol="0" anchor="t">
            <a:normAutofit fontScale="90000"/>
          </a:bodyPr>
          <a:lstStyle/>
          <a:p>
            <a:r>
              <a:rPr lang="en-US" sz="4800" b="1" dirty="0">
                <a:latin typeface="+mn-lt"/>
              </a:rPr>
              <a:t>Questions Asked</a:t>
            </a:r>
            <a:br>
              <a:rPr lang="en-US" sz="4800" dirty="0"/>
            </a:br>
            <a:endParaRPr lang="en-US" sz="3200"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sp>
        <p:nvSpPr>
          <p:cNvPr id="5" name="Title 1">
            <a:extLst>
              <a:ext uri="{FF2B5EF4-FFF2-40B4-BE49-F238E27FC236}">
                <a16:creationId xmlns:a16="http://schemas.microsoft.com/office/drawing/2014/main" id="{84BC21A1-9AC0-4C1A-9D4D-95E539546713}"/>
              </a:ext>
            </a:extLst>
          </p:cNvPr>
          <p:cNvSpPr txBox="1">
            <a:spLocks/>
          </p:cNvSpPr>
          <p:nvPr/>
        </p:nvSpPr>
        <p:spPr>
          <a:xfrm>
            <a:off x="5389868" y="1748823"/>
            <a:ext cx="6608827" cy="330860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685800" indent="-685800">
              <a:buFont typeface="Wingdings" panose="05000000000000000000" pitchFamily="2" charset="2"/>
              <a:buChar char="Ø"/>
            </a:pPr>
            <a:r>
              <a:rPr lang="en-US" sz="3200" dirty="0"/>
              <a:t>What are the top Marvel Movie Franchises?</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What characters interact with each other in the Marvel Universe?</a:t>
            </a:r>
          </a:p>
          <a:p>
            <a:pPr marL="685800" indent="-685800">
              <a:buFont typeface="Wingdings" panose="05000000000000000000" pitchFamily="2" charset="2"/>
              <a:buChar char="Ø"/>
            </a:pPr>
            <a:r>
              <a:rPr lang="en-US" sz="3200" dirty="0">
                <a:ea typeface="Calibri" panose="020F0502020204030204" pitchFamily="34" charset="0"/>
                <a:cs typeface="Times New Roman" panose="02020603050405020304" pitchFamily="18" charset="0"/>
              </a:rPr>
              <a:t>What would comprise a successful movie release strategy?</a:t>
            </a:r>
            <a:endParaRPr lang="en-US" sz="3200" dirty="0"/>
          </a:p>
        </p:txBody>
      </p:sp>
    </p:spTree>
    <p:extLst>
      <p:ext uri="{BB962C8B-B14F-4D97-AF65-F5344CB8AC3E}">
        <p14:creationId xmlns:p14="http://schemas.microsoft.com/office/powerpoint/2010/main" val="42883982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47B-ECE0-4C4D-A1F1-59A06EC5DD58}"/>
              </a:ext>
            </a:extLst>
          </p:cNvPr>
          <p:cNvSpPr>
            <a:spLocks noGrp="1"/>
          </p:cNvSpPr>
          <p:nvPr>
            <p:ph type="title"/>
          </p:nvPr>
        </p:nvSpPr>
        <p:spPr>
          <a:xfrm>
            <a:off x="608959" y="68383"/>
            <a:ext cx="4509236" cy="874297"/>
          </a:xfrm>
        </p:spPr>
        <p:txBody>
          <a:bodyPr>
            <a:normAutofit/>
          </a:bodyPr>
          <a:lstStyle/>
          <a:p>
            <a:r>
              <a:rPr lang="en-US" sz="3600" dirty="0">
                <a:latin typeface="+mn-lt"/>
              </a:rPr>
              <a:t>Tools Used </a:t>
            </a:r>
          </a:p>
        </p:txBody>
      </p:sp>
      <p:sp>
        <p:nvSpPr>
          <p:cNvPr id="3" name="Content Placeholder 2">
            <a:extLst>
              <a:ext uri="{FF2B5EF4-FFF2-40B4-BE49-F238E27FC236}">
                <a16:creationId xmlns:a16="http://schemas.microsoft.com/office/drawing/2014/main" id="{CFBDF9B0-5A38-42E8-B2E0-5CAA35E812C9}"/>
              </a:ext>
            </a:extLst>
          </p:cNvPr>
          <p:cNvSpPr>
            <a:spLocks noGrp="1"/>
          </p:cNvSpPr>
          <p:nvPr>
            <p:ph idx="1"/>
          </p:nvPr>
        </p:nvSpPr>
        <p:spPr>
          <a:xfrm>
            <a:off x="720992" y="1028700"/>
            <a:ext cx="4492454" cy="3331759"/>
          </a:xfrm>
        </p:spPr>
        <p:txBody>
          <a:bodyPr anchor="t">
            <a:normAutofit lnSpcReduction="10000"/>
          </a:bodyPr>
          <a:lstStyle/>
          <a:p>
            <a:pPr>
              <a:buFont typeface="Wingdings" panose="05000000000000000000" pitchFamily="2" charset="2"/>
              <a:buChar char="Ø"/>
            </a:pPr>
            <a:r>
              <a:rPr lang="en-US" sz="1600" dirty="0"/>
              <a:t>Pandas </a:t>
            </a:r>
          </a:p>
          <a:p>
            <a:pPr>
              <a:buFont typeface="Wingdings" panose="05000000000000000000" pitchFamily="2" charset="2"/>
              <a:buChar char="Ø"/>
            </a:pPr>
            <a:r>
              <a:rPr lang="en-US" sz="1600" dirty="0"/>
              <a:t>Marvel API</a:t>
            </a:r>
          </a:p>
          <a:p>
            <a:pPr>
              <a:buFont typeface="Wingdings" panose="05000000000000000000" pitchFamily="2" charset="2"/>
              <a:buChar char="Ø"/>
            </a:pPr>
            <a:r>
              <a:rPr lang="en-US" sz="1600" dirty="0"/>
              <a:t>Census API</a:t>
            </a:r>
          </a:p>
          <a:p>
            <a:pPr>
              <a:buFont typeface="Wingdings" panose="05000000000000000000" pitchFamily="2" charset="2"/>
              <a:buChar char="Ø"/>
            </a:pPr>
            <a:r>
              <a:rPr lang="en-US" sz="1600" dirty="0" err="1"/>
              <a:t>Gmaps</a:t>
            </a:r>
            <a:endParaRPr lang="en-US" sz="1600" dirty="0"/>
          </a:p>
          <a:p>
            <a:pPr>
              <a:buFont typeface="Wingdings" panose="05000000000000000000" pitchFamily="2" charset="2"/>
              <a:buChar char="Ø"/>
            </a:pPr>
            <a:r>
              <a:rPr lang="en-US" sz="1600" dirty="0" err="1"/>
              <a:t>Pyvenn</a:t>
            </a:r>
            <a:endParaRPr lang="en-US" sz="1600" dirty="0"/>
          </a:p>
          <a:p>
            <a:pPr>
              <a:buFont typeface="Wingdings" panose="05000000000000000000" pitchFamily="2" charset="2"/>
              <a:buChar char="Ø"/>
            </a:pPr>
            <a:r>
              <a:rPr lang="en-US" sz="1600" dirty="0" err="1"/>
              <a:t>Wordcloud</a:t>
            </a:r>
            <a:endParaRPr lang="en-US" sz="1600" dirty="0"/>
          </a:p>
          <a:p>
            <a:pPr>
              <a:buFont typeface="Wingdings" panose="05000000000000000000" pitchFamily="2" charset="2"/>
              <a:buChar char="Ø"/>
            </a:pPr>
            <a:r>
              <a:rPr lang="en-US" sz="1600" dirty="0"/>
              <a:t>MCU API</a:t>
            </a:r>
          </a:p>
          <a:p>
            <a:pPr>
              <a:buFont typeface="Wingdings" panose="05000000000000000000" pitchFamily="2" charset="2"/>
              <a:buChar char="Ø"/>
            </a:pPr>
            <a:r>
              <a:rPr lang="en-US" sz="1600" dirty="0"/>
              <a:t>Simplemaps.com</a:t>
            </a:r>
          </a:p>
          <a:p>
            <a:pPr>
              <a:buFont typeface="Wingdings" panose="05000000000000000000" pitchFamily="2" charset="2"/>
              <a:buChar char="Ø"/>
            </a:pPr>
            <a:r>
              <a:rPr lang="en-US" sz="1600" dirty="0"/>
              <a:t>Mpaa.org</a:t>
            </a:r>
          </a:p>
          <a:p>
            <a:pPr>
              <a:buFont typeface="Wingdings" panose="05000000000000000000" pitchFamily="2" charset="2"/>
              <a:buChar char="Ø"/>
            </a:pPr>
            <a:r>
              <a:rPr lang="en-US" sz="1600" dirty="0"/>
              <a:t>Google</a:t>
            </a:r>
          </a:p>
          <a:p>
            <a:endParaRPr lang="en-US" sz="700" dirty="0"/>
          </a:p>
        </p:txBody>
      </p:sp>
      <p:sp>
        <p:nvSpPr>
          <p:cNvPr id="256" name="Oval 255">
            <a:extLst>
              <a:ext uri="{FF2B5EF4-FFF2-40B4-BE49-F238E27FC236}">
                <a16:creationId xmlns:a16="http://schemas.microsoft.com/office/drawing/2014/main" id="{07977D39-626F-40D7-B00F-16E02602DD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9615" y="197110"/>
            <a:ext cx="2020824" cy="202082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See the source image">
            <a:extLst>
              <a:ext uri="{FF2B5EF4-FFF2-40B4-BE49-F238E27FC236}">
                <a16:creationId xmlns:a16="http://schemas.microsoft.com/office/drawing/2014/main" id="{C1B5A38D-7825-47DA-A636-1DA3AD36907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1" b="21"/>
          <a:stretch/>
        </p:blipFill>
        <p:spPr bwMode="auto">
          <a:xfrm>
            <a:off x="5714207" y="361702"/>
            <a:ext cx="1691640" cy="1691640"/>
          </a:xfrm>
          <a:custGeom>
            <a:avLst/>
            <a:gdLst/>
            <a:ahLst/>
            <a:cxnLst/>
            <a:rect l="l" t="t" r="r" b="b"/>
            <a:pathLst>
              <a:path w="1956816" h="1956816">
                <a:moveTo>
                  <a:pt x="978408" y="0"/>
                </a:moveTo>
                <a:cubicBezTo>
                  <a:pt x="1518768" y="0"/>
                  <a:pt x="1956816" y="438048"/>
                  <a:pt x="1956816" y="978408"/>
                </a:cubicBezTo>
                <a:cubicBezTo>
                  <a:pt x="1956816" y="1518768"/>
                  <a:pt x="1518768" y="1956816"/>
                  <a:pt x="978408" y="1956816"/>
                </a:cubicBezTo>
                <a:cubicBezTo>
                  <a:pt x="438048" y="1956816"/>
                  <a:pt x="0" y="1518768"/>
                  <a:pt x="0" y="978408"/>
                </a:cubicBezTo>
                <a:cubicBezTo>
                  <a:pt x="0" y="438048"/>
                  <a:pt x="438048" y="0"/>
                  <a:pt x="978408" y="0"/>
                </a:cubicBezTo>
                <a:close/>
              </a:path>
            </a:pathLst>
          </a:custGeom>
          <a:noFill/>
          <a:extLst>
            <a:ext uri="{909E8E84-426E-40DD-AFC4-6F175D3DCCD1}">
              <a14:hiddenFill xmlns:a14="http://schemas.microsoft.com/office/drawing/2010/main">
                <a:solidFill>
                  <a:srgbClr val="FFFFFF"/>
                </a:solidFill>
              </a14:hiddenFill>
            </a:ext>
          </a:extLst>
        </p:spPr>
      </p:pic>
      <p:sp>
        <p:nvSpPr>
          <p:cNvPr id="257" name="Freeform: Shape 256">
            <a:extLst>
              <a:ext uri="{FF2B5EF4-FFF2-40B4-BE49-F238E27FC236}">
                <a16:creationId xmlns:a16="http://schemas.microsoft.com/office/drawing/2014/main" id="{B905CDE4-B751-4B3E-B625-6E59F89034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4932" y="1"/>
            <a:ext cx="4077068" cy="3445261"/>
          </a:xfrm>
          <a:custGeom>
            <a:avLst/>
            <a:gdLst>
              <a:gd name="connsiteX0" fmla="*/ 250035 w 4077068"/>
              <a:gd name="connsiteY0" fmla="*/ 0 h 3445261"/>
              <a:gd name="connsiteX1" fmla="*/ 4077068 w 4077068"/>
              <a:gd name="connsiteY1" fmla="*/ 0 h 3445261"/>
              <a:gd name="connsiteX2" fmla="*/ 4077068 w 4077068"/>
              <a:gd name="connsiteY2" fmla="*/ 2743040 h 3445261"/>
              <a:gd name="connsiteX3" fmla="*/ 4074154 w 4077068"/>
              <a:gd name="connsiteY3" fmla="*/ 2746247 h 3445261"/>
              <a:gd name="connsiteX4" fmla="*/ 2386584 w 4077068"/>
              <a:gd name="connsiteY4" fmla="*/ 3445261 h 3445261"/>
              <a:gd name="connsiteX5" fmla="*/ 0 w 4077068"/>
              <a:gd name="connsiteY5" fmla="*/ 1058677 h 3445261"/>
              <a:gd name="connsiteX6" fmla="*/ 187550 w 4077068"/>
              <a:gd name="connsiteY6" fmla="*/ 129711 h 3445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7068" h="3445261">
                <a:moveTo>
                  <a:pt x="250035" y="0"/>
                </a:moveTo>
                <a:lnTo>
                  <a:pt x="4077068" y="0"/>
                </a:lnTo>
                <a:lnTo>
                  <a:pt x="4077068" y="2743040"/>
                </a:lnTo>
                <a:lnTo>
                  <a:pt x="4074154" y="2746247"/>
                </a:lnTo>
                <a:cubicBezTo>
                  <a:pt x="3642267" y="3178134"/>
                  <a:pt x="3045621" y="3445261"/>
                  <a:pt x="2386584" y="3445261"/>
                </a:cubicBezTo>
                <a:cubicBezTo>
                  <a:pt x="1068510" y="3445261"/>
                  <a:pt x="0" y="2376751"/>
                  <a:pt x="0" y="1058677"/>
                </a:cubicBezTo>
                <a:cubicBezTo>
                  <a:pt x="0" y="729159"/>
                  <a:pt x="66782" y="415238"/>
                  <a:pt x="187550" y="129711"/>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8" name="Oval 257">
            <a:extLst>
              <a:ext uri="{FF2B5EF4-FFF2-40B4-BE49-F238E27FC236}">
                <a16:creationId xmlns:a16="http://schemas.microsoft.com/office/drawing/2014/main" id="{08108C16-F4C0-44AA-999D-17BD39219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1428" y="2550745"/>
            <a:ext cx="3072384" cy="307238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2" descr="See the source image">
            <a:extLst>
              <a:ext uri="{FF2B5EF4-FFF2-40B4-BE49-F238E27FC236}">
                <a16:creationId xmlns:a16="http://schemas.microsoft.com/office/drawing/2014/main" id="{20956E6C-7755-42A6-BDFC-02571B902C7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0" r="3" b="3"/>
          <a:stretch/>
        </p:blipFill>
        <p:spPr bwMode="auto">
          <a:xfrm>
            <a:off x="5886020" y="2715337"/>
            <a:ext cx="2743200" cy="2743200"/>
          </a:xfrm>
          <a:custGeom>
            <a:avLst/>
            <a:gdLst/>
            <a:ahLst/>
            <a:cxnLst/>
            <a:rect l="l" t="t" r="r" b="b"/>
            <a:pathLst>
              <a:path w="2834640" h="2834640">
                <a:moveTo>
                  <a:pt x="1417320" y="0"/>
                </a:moveTo>
                <a:cubicBezTo>
                  <a:pt x="2200084" y="0"/>
                  <a:pt x="2834640" y="634556"/>
                  <a:pt x="2834640" y="1417320"/>
                </a:cubicBezTo>
                <a:cubicBezTo>
                  <a:pt x="2834640" y="2200084"/>
                  <a:pt x="2200084" y="2834640"/>
                  <a:pt x="1417320" y="2834640"/>
                </a:cubicBezTo>
                <a:cubicBezTo>
                  <a:pt x="634556" y="2834640"/>
                  <a:pt x="0" y="2200084"/>
                  <a:pt x="0" y="1417320"/>
                </a:cubicBezTo>
                <a:cubicBezTo>
                  <a:pt x="0" y="634556"/>
                  <a:pt x="634556" y="0"/>
                  <a:pt x="1417320" y="0"/>
                </a:cubicBezTo>
                <a:close/>
              </a:path>
            </a:pathLst>
          </a:custGeom>
          <a:noFill/>
          <a:extLst>
            <a:ext uri="{909E8E84-426E-40DD-AFC4-6F175D3DCCD1}">
              <a14:hiddenFill xmlns:a14="http://schemas.microsoft.com/office/drawing/2010/main">
                <a:solidFill>
                  <a:srgbClr val="FFFFFF"/>
                </a:solidFill>
              </a14:hiddenFill>
            </a:ext>
          </a:extLst>
        </p:spPr>
      </p:pic>
      <p:pic>
        <p:nvPicPr>
          <p:cNvPr id="1032" name="Picture 8" descr="See the source image">
            <a:extLst>
              <a:ext uri="{FF2B5EF4-FFF2-40B4-BE49-F238E27FC236}">
                <a16:creationId xmlns:a16="http://schemas.microsoft.com/office/drawing/2014/main" id="{1BD1C1B7-A83F-4D9D-8211-067D6830440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6487" r="1" b="26345"/>
          <a:stretch/>
        </p:blipFill>
        <p:spPr bwMode="auto">
          <a:xfrm>
            <a:off x="8278624" y="2"/>
            <a:ext cx="3913376" cy="3281569"/>
          </a:xfrm>
          <a:custGeom>
            <a:avLst/>
            <a:gdLst/>
            <a:ahLst/>
            <a:cxnLst/>
            <a:rect l="l" t="t" r="r" b="b"/>
            <a:pathLst>
              <a:path w="3913376" h="3281569">
                <a:moveTo>
                  <a:pt x="267865" y="0"/>
                </a:moveTo>
                <a:lnTo>
                  <a:pt x="3913376" y="0"/>
                </a:lnTo>
                <a:lnTo>
                  <a:pt x="3913376" y="2499938"/>
                </a:lnTo>
                <a:lnTo>
                  <a:pt x="3794714" y="2630499"/>
                </a:lnTo>
                <a:cubicBezTo>
                  <a:pt x="3392450" y="3032763"/>
                  <a:pt x="2836727" y="3281569"/>
                  <a:pt x="2222892" y="3281569"/>
                </a:cubicBezTo>
                <a:cubicBezTo>
                  <a:pt x="995223" y="3281569"/>
                  <a:pt x="0" y="2286346"/>
                  <a:pt x="0" y="1058677"/>
                </a:cubicBezTo>
                <a:cubicBezTo>
                  <a:pt x="0" y="751760"/>
                  <a:pt x="62202" y="459370"/>
                  <a:pt x="174686" y="193427"/>
                </a:cubicBezTo>
                <a:close/>
              </a:path>
            </a:pathLst>
          </a:custGeom>
          <a:noFill/>
          <a:extLst>
            <a:ext uri="{909E8E84-426E-40DD-AFC4-6F175D3DCCD1}">
              <a14:hiddenFill xmlns:a14="http://schemas.microsoft.com/office/drawing/2010/main">
                <a:solidFill>
                  <a:srgbClr val="FFFFFF"/>
                </a:solidFill>
              </a14:hiddenFill>
            </a:ext>
          </a:extLst>
        </p:spPr>
      </p:pic>
      <p:sp>
        <p:nvSpPr>
          <p:cNvPr id="259" name="Freeform: Shape 258">
            <a:extLst>
              <a:ext uri="{FF2B5EF4-FFF2-40B4-BE49-F238E27FC236}">
                <a16:creationId xmlns:a16="http://schemas.microsoft.com/office/drawing/2014/main" id="{CDC29AC1-2821-4FCC-B597-88DAF39C36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53162" y="4604085"/>
            <a:ext cx="4281112" cy="2253913"/>
          </a:xfrm>
          <a:custGeom>
            <a:avLst/>
            <a:gdLst>
              <a:gd name="connsiteX0" fmla="*/ 2140556 w 4281112"/>
              <a:gd name="connsiteY0" fmla="*/ 0 h 2253913"/>
              <a:gd name="connsiteX1" fmla="*/ 4281112 w 4281112"/>
              <a:gd name="connsiteY1" fmla="*/ 2140556 h 2253913"/>
              <a:gd name="connsiteX2" fmla="*/ 4275388 w 4281112"/>
              <a:gd name="connsiteY2" fmla="*/ 2253913 h 2253913"/>
              <a:gd name="connsiteX3" fmla="*/ 5724 w 4281112"/>
              <a:gd name="connsiteY3" fmla="*/ 2253913 h 2253913"/>
              <a:gd name="connsiteX4" fmla="*/ 0 w 4281112"/>
              <a:gd name="connsiteY4" fmla="*/ 2140556 h 2253913"/>
              <a:gd name="connsiteX5" fmla="*/ 2140556 w 4281112"/>
              <a:gd name="connsiteY5" fmla="*/ 0 h 225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112" h="2253913">
                <a:moveTo>
                  <a:pt x="2140556" y="0"/>
                </a:moveTo>
                <a:cubicBezTo>
                  <a:pt x="3322752" y="0"/>
                  <a:pt x="4281112" y="958360"/>
                  <a:pt x="4281112" y="2140556"/>
                </a:cubicBezTo>
                <a:lnTo>
                  <a:pt x="4275388" y="2253913"/>
                </a:lnTo>
                <a:lnTo>
                  <a:pt x="5724" y="2253913"/>
                </a:lnTo>
                <a:lnTo>
                  <a:pt x="0" y="2140556"/>
                </a:lnTo>
                <a:cubicBezTo>
                  <a:pt x="0" y="958360"/>
                  <a:pt x="958360" y="0"/>
                  <a:pt x="214055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8" name="Picture 4">
            <a:extLst>
              <a:ext uri="{FF2B5EF4-FFF2-40B4-BE49-F238E27FC236}">
                <a16:creationId xmlns:a16="http://schemas.microsoft.com/office/drawing/2014/main" id="{F916289D-BDEC-490D-BDE0-694104BAD56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1604" r="5" b="9194"/>
          <a:stretch/>
        </p:blipFill>
        <p:spPr bwMode="auto">
          <a:xfrm>
            <a:off x="1818614" y="4769536"/>
            <a:ext cx="3950208" cy="2088462"/>
          </a:xfrm>
          <a:custGeom>
            <a:avLst/>
            <a:gdLst/>
            <a:ahLst/>
            <a:cxnLst/>
            <a:rect l="l" t="t" r="r" b="b"/>
            <a:pathLst>
              <a:path w="3950208" h="2088462">
                <a:moveTo>
                  <a:pt x="1975104" y="0"/>
                </a:moveTo>
                <a:cubicBezTo>
                  <a:pt x="3065924" y="0"/>
                  <a:pt x="3950208" y="884284"/>
                  <a:pt x="3950208" y="1975104"/>
                </a:cubicBezTo>
                <a:lnTo>
                  <a:pt x="3944484" y="2088462"/>
                </a:lnTo>
                <a:lnTo>
                  <a:pt x="5724" y="2088462"/>
                </a:lnTo>
                <a:lnTo>
                  <a:pt x="0" y="1975104"/>
                </a:lnTo>
                <a:cubicBezTo>
                  <a:pt x="0" y="884284"/>
                  <a:pt x="884284" y="0"/>
                  <a:pt x="1975104" y="0"/>
                </a:cubicBezTo>
                <a:close/>
              </a:path>
            </a:pathLst>
          </a:custGeom>
          <a:noFill/>
          <a:extLst>
            <a:ext uri="{909E8E84-426E-40DD-AFC4-6F175D3DCCD1}">
              <a14:hiddenFill xmlns:a14="http://schemas.microsoft.com/office/drawing/2010/main">
                <a:solidFill>
                  <a:srgbClr val="FFFFFF"/>
                </a:solidFill>
              </a14:hiddenFill>
            </a:ext>
          </a:extLst>
        </p:spPr>
      </p:pic>
      <p:sp>
        <p:nvSpPr>
          <p:cNvPr id="260" name="Freeform: Shape 259">
            <a:extLst>
              <a:ext uri="{FF2B5EF4-FFF2-40B4-BE49-F238E27FC236}">
                <a16:creationId xmlns:a16="http://schemas.microsoft.com/office/drawing/2014/main" id="{C8F10CB3-3B5E-4C7A-98CF-B87454DD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48370" y="3966828"/>
            <a:ext cx="3339958" cy="2891173"/>
          </a:xfrm>
          <a:custGeom>
            <a:avLst/>
            <a:gdLst>
              <a:gd name="connsiteX0" fmla="*/ 2002536 w 3339958"/>
              <a:gd name="connsiteY0" fmla="*/ 0 h 2891173"/>
              <a:gd name="connsiteX1" fmla="*/ 3276335 w 3339958"/>
              <a:gd name="connsiteY1" fmla="*/ 457282 h 2891173"/>
              <a:gd name="connsiteX2" fmla="*/ 3339958 w 3339958"/>
              <a:gd name="connsiteY2" fmla="*/ 515107 h 2891173"/>
              <a:gd name="connsiteX3" fmla="*/ 3339958 w 3339958"/>
              <a:gd name="connsiteY3" fmla="*/ 2891173 h 2891173"/>
              <a:gd name="connsiteX4" fmla="*/ 209954 w 3339958"/>
              <a:gd name="connsiteY4" fmla="*/ 2891173 h 2891173"/>
              <a:gd name="connsiteX5" fmla="*/ 157369 w 3339958"/>
              <a:gd name="connsiteY5" fmla="*/ 2782014 h 2891173"/>
              <a:gd name="connsiteX6" fmla="*/ 0 w 3339958"/>
              <a:gd name="connsiteY6" fmla="*/ 2002536 h 2891173"/>
              <a:gd name="connsiteX7" fmla="*/ 2002536 w 3339958"/>
              <a:gd name="connsiteY7" fmla="*/ 0 h 2891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958" h="2891173">
                <a:moveTo>
                  <a:pt x="2002536" y="0"/>
                </a:moveTo>
                <a:cubicBezTo>
                  <a:pt x="2486398" y="0"/>
                  <a:pt x="2930179" y="171609"/>
                  <a:pt x="3276335" y="457282"/>
                </a:cubicBezTo>
                <a:lnTo>
                  <a:pt x="3339958" y="515107"/>
                </a:lnTo>
                <a:lnTo>
                  <a:pt x="3339958" y="2891173"/>
                </a:lnTo>
                <a:lnTo>
                  <a:pt x="209954" y="2891173"/>
                </a:lnTo>
                <a:lnTo>
                  <a:pt x="157369" y="2782014"/>
                </a:lnTo>
                <a:cubicBezTo>
                  <a:pt x="56036" y="2542434"/>
                  <a:pt x="0" y="2279029"/>
                  <a:pt x="0" y="2002536"/>
                </a:cubicBezTo>
                <a:cubicBezTo>
                  <a:pt x="0" y="896566"/>
                  <a:pt x="896566" y="0"/>
                  <a:pt x="2002536"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2050" name="Picture 2" descr="See the source image">
            <a:extLst>
              <a:ext uri="{FF2B5EF4-FFF2-40B4-BE49-F238E27FC236}">
                <a16:creationId xmlns:a16="http://schemas.microsoft.com/office/drawing/2014/main" id="{8F1BB22C-4ACB-4B25-8FE1-3A346C023DD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6822" r="16135" b="-1"/>
          <a:stretch/>
        </p:blipFill>
        <p:spPr bwMode="auto">
          <a:xfrm>
            <a:off x="9009416" y="4131546"/>
            <a:ext cx="3178912" cy="2726454"/>
          </a:xfrm>
          <a:custGeom>
            <a:avLst/>
            <a:gdLst/>
            <a:ahLst/>
            <a:cxnLst/>
            <a:rect l="l" t="t" r="r" b="b"/>
            <a:pathLst>
              <a:path w="3178912" h="2726454">
                <a:moveTo>
                  <a:pt x="1837818" y="0"/>
                </a:moveTo>
                <a:cubicBezTo>
                  <a:pt x="2345318" y="0"/>
                  <a:pt x="2804772" y="205705"/>
                  <a:pt x="3137352" y="538285"/>
                </a:cubicBezTo>
                <a:lnTo>
                  <a:pt x="3178912" y="584013"/>
                </a:lnTo>
                <a:lnTo>
                  <a:pt x="3178912" y="2726454"/>
                </a:lnTo>
                <a:lnTo>
                  <a:pt x="229483" y="2726454"/>
                </a:lnTo>
                <a:lnTo>
                  <a:pt x="221815" y="2713832"/>
                </a:lnTo>
                <a:cubicBezTo>
                  <a:pt x="80353" y="2453425"/>
                  <a:pt x="0" y="2155005"/>
                  <a:pt x="0" y="1837818"/>
                </a:cubicBezTo>
                <a:cubicBezTo>
                  <a:pt x="0" y="822819"/>
                  <a:pt x="822819" y="0"/>
                  <a:pt x="1837818"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94858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3F29798-D584-4792-9B62-3F5F5C36D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0" y="1479550"/>
            <a:ext cx="3695700" cy="4419600"/>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838200" y="184805"/>
            <a:ext cx="10515600" cy="875267"/>
          </a:xfrm>
        </p:spPr>
        <p:txBody>
          <a:bodyPr vert="horz" lIns="91440" tIns="45720" rIns="91440" bIns="45720" rtlCol="0" anchor="ctr">
            <a:normAutofit/>
          </a:bodyPr>
          <a:lstStyle/>
          <a:p>
            <a:r>
              <a:rPr lang="en-US" sz="5200" b="1" kern="1200" dirty="0">
                <a:latin typeface="+mj-lt"/>
                <a:ea typeface="+mj-ea"/>
                <a:cs typeface="+mj-cs"/>
              </a:rPr>
              <a:t>Top Grossing Movies</a:t>
            </a:r>
          </a:p>
        </p:txBody>
      </p:sp>
      <p:pic>
        <p:nvPicPr>
          <p:cNvPr id="7" name="Picture 6" descr="Shape, rectangle&#10;&#10;Description automatically generated">
            <a:extLst>
              <a:ext uri="{FF2B5EF4-FFF2-40B4-BE49-F238E27FC236}">
                <a16:creationId xmlns:a16="http://schemas.microsoft.com/office/drawing/2014/main" id="{0AC0CA19-B46A-4A47-8B24-713430B95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3893" y="1244877"/>
            <a:ext cx="7330707" cy="4654273"/>
          </a:xfrm>
          <a:prstGeom prst="rect">
            <a:avLst/>
          </a:prstGeom>
          <a:ln w="57150">
            <a:solidFill>
              <a:srgbClr val="C00000"/>
            </a:solidFill>
          </a:ln>
        </p:spPr>
      </p:pic>
    </p:spTree>
    <p:extLst>
      <p:ext uri="{BB962C8B-B14F-4D97-AF65-F5344CB8AC3E}">
        <p14:creationId xmlns:p14="http://schemas.microsoft.com/office/powerpoint/2010/main" val="3179226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0" y="1257300"/>
            <a:ext cx="3619500" cy="4343400"/>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extLst>
            <a:ext uri="{909E8E84-426E-40DD-AFC4-6F175D3DCCD1}">
              <a14:hiddenFill xmlns:a14="http://schemas.microsoft.com/office/drawing/2010/main">
                <a:solidFill>
                  <a:srgbClr val="FFFFFF"/>
                </a:solidFill>
              </a14:hiddenFill>
            </a:ext>
          </a:extLst>
        </p:spPr>
      </p:pic>
      <p:pic>
        <p:nvPicPr>
          <p:cNvPr id="6" name="Picture 5" descr="Text&#10;&#10;Description automatically generated">
            <a:extLst>
              <a:ext uri="{FF2B5EF4-FFF2-40B4-BE49-F238E27FC236}">
                <a16:creationId xmlns:a16="http://schemas.microsoft.com/office/drawing/2014/main" id="{0A35D959-D2CA-4407-80C2-34204BACD8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5802" y="1791047"/>
            <a:ext cx="7720904" cy="4597227"/>
          </a:xfrm>
          <a:prstGeom prst="rect">
            <a:avLst/>
          </a:prstGeom>
        </p:spPr>
      </p:pic>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3995802" y="365125"/>
            <a:ext cx="7357997" cy="1325563"/>
          </a:xfrm>
        </p:spPr>
        <p:txBody>
          <a:bodyPr vert="horz" lIns="91440" tIns="45720" rIns="91440" bIns="45720" rtlCol="0">
            <a:normAutofit/>
          </a:bodyPr>
          <a:lstStyle/>
          <a:p>
            <a:r>
              <a:rPr lang="en-US" b="1" kern="1200" dirty="0">
                <a:latin typeface="+mj-lt"/>
                <a:ea typeface="+mj-ea"/>
                <a:cs typeface="+mj-cs"/>
              </a:rPr>
              <a:t>Events</a:t>
            </a:r>
          </a:p>
        </p:txBody>
      </p:sp>
    </p:spTree>
    <p:extLst>
      <p:ext uri="{BB962C8B-B14F-4D97-AF65-F5344CB8AC3E}">
        <p14:creationId xmlns:p14="http://schemas.microsoft.com/office/powerpoint/2010/main" val="18199408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lumOff val="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B2CFE-97E7-417E-BB77-8912544FDDAC}"/>
              </a:ext>
            </a:extLst>
          </p:cNvPr>
          <p:cNvSpPr>
            <a:spLocks noGrp="1"/>
          </p:cNvSpPr>
          <p:nvPr>
            <p:ph type="title"/>
          </p:nvPr>
        </p:nvSpPr>
        <p:spPr>
          <a:xfrm>
            <a:off x="4883086" y="238411"/>
            <a:ext cx="7136090" cy="695039"/>
          </a:xfrm>
        </p:spPr>
        <p:txBody>
          <a:bodyPr vert="horz" lIns="91440" tIns="45720" rIns="91440" bIns="45720" rtlCol="0" anchor="t">
            <a:normAutofit/>
          </a:bodyPr>
          <a:lstStyle/>
          <a:p>
            <a:r>
              <a:rPr lang="en-US" sz="2000" b="1" i="0" dirty="0">
                <a:effectLst/>
                <a:latin typeface="Slack-Lato"/>
              </a:rPr>
              <a:t>Number of Overlapping Events Between "Big 4" Characters</a:t>
            </a:r>
            <a:endParaRPr lang="en-US" sz="4800" b="1" dirty="0"/>
          </a:p>
        </p:txBody>
      </p:sp>
      <p:sp>
        <p:nvSpPr>
          <p:cNvPr id="14" name="Freeform: Shape 13">
            <a:extLst>
              <a:ext uri="{FF2B5EF4-FFF2-40B4-BE49-F238E27FC236}">
                <a16:creationId xmlns:a16="http://schemas.microsoft.com/office/drawing/2014/main" id="{2C6334C2-F73F-4B3B-A626-DD5F69DF6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89868" cy="6374535"/>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8" descr="See the source image">
            <a:extLst>
              <a:ext uri="{FF2B5EF4-FFF2-40B4-BE49-F238E27FC236}">
                <a16:creationId xmlns:a16="http://schemas.microsoft.com/office/drawing/2014/main" id="{669FB1C2-D166-40A3-AC36-70B60464B6B6}"/>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16703" r="-2" b="16557"/>
          <a:stretch/>
        </p:blipFill>
        <p:spPr bwMode="auto">
          <a:xfrm>
            <a:off x="20" y="10"/>
            <a:ext cx="5234499" cy="6210619"/>
          </a:xfrm>
          <a:custGeom>
            <a:avLst/>
            <a:gdLst/>
            <a:ahLst/>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Lst>
        </p:spPr>
      </p:pic>
      <p:pic>
        <p:nvPicPr>
          <p:cNvPr id="5" name="Picture 4" descr="Diagram&#10;&#10;Description automatically generated">
            <a:extLst>
              <a:ext uri="{FF2B5EF4-FFF2-40B4-BE49-F238E27FC236}">
                <a16:creationId xmlns:a16="http://schemas.microsoft.com/office/drawing/2014/main" id="{1A92A800-D1E3-4984-86F5-B5CFC9B070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9743" y="869085"/>
            <a:ext cx="6902776" cy="5505450"/>
          </a:xfrm>
          <a:prstGeom prst="rect">
            <a:avLst/>
          </a:prstGeom>
        </p:spPr>
      </p:pic>
      <p:sp>
        <p:nvSpPr>
          <p:cNvPr id="6" name="Rectangle 1">
            <a:extLst>
              <a:ext uri="{FF2B5EF4-FFF2-40B4-BE49-F238E27FC236}">
                <a16:creationId xmlns:a16="http://schemas.microsoft.com/office/drawing/2014/main" id="{0A517ABC-49CA-40B1-83B9-B1A91C9D491C}"/>
              </a:ext>
            </a:extLst>
          </p:cNvPr>
          <p:cNvSpPr>
            <a:spLocks noChangeArrowheads="1"/>
          </p:cNvSpPr>
          <p:nvPr/>
        </p:nvSpPr>
        <p:spPr bwMode="auto">
          <a:xfrm>
            <a:off x="0" y="0"/>
            <a:ext cx="25019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a:ln>
                  <a:noFill/>
                </a:ln>
                <a:solidFill>
                  <a:srgbClr val="1D1C1D"/>
                </a:solidFill>
                <a:effectLst/>
                <a:latin typeface="Slack-Lato"/>
              </a:rPr>
              <a:t>Number of Overlapping Events Between "Big 4" Characters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Rectangle 2">
            <a:extLst>
              <a:ext uri="{FF2B5EF4-FFF2-40B4-BE49-F238E27FC236}">
                <a16:creationId xmlns:a16="http://schemas.microsoft.com/office/drawing/2014/main" id="{679EBA23-A77B-4A91-824B-C9BB9503ED2B}"/>
              </a:ext>
            </a:extLst>
          </p:cNvPr>
          <p:cNvSpPr>
            <a:spLocks noChangeArrowheads="1"/>
          </p:cNvSpPr>
          <p:nvPr/>
        </p:nvSpPr>
        <p:spPr bwMode="auto">
          <a:xfrm>
            <a:off x="25400" y="76200"/>
            <a:ext cx="508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rgbClr val="1D1C1D"/>
                </a:solidFill>
                <a:effectLst/>
                <a:latin typeface="Slack-Lato"/>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9" name="Rectangle 4">
            <a:extLst>
              <a:ext uri="{FF2B5EF4-FFF2-40B4-BE49-F238E27FC236}">
                <a16:creationId xmlns:a16="http://schemas.microsoft.com/office/drawing/2014/main" id="{58700EA1-13EA-455D-8668-3BDC6D87C298}"/>
              </a:ext>
            </a:extLst>
          </p:cNvPr>
          <p:cNvSpPr>
            <a:spLocks noChangeArrowheads="1"/>
          </p:cNvSpPr>
          <p:nvPr/>
        </p:nvSpPr>
        <p:spPr bwMode="auto">
          <a:xfrm>
            <a:off x="177800" y="228600"/>
            <a:ext cx="508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rgbClr val="1D1C1D"/>
                </a:solidFill>
                <a:effectLst/>
                <a:latin typeface="Slack-Lato"/>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6" name="Rectangle 15">
            <a:extLst>
              <a:ext uri="{FF2B5EF4-FFF2-40B4-BE49-F238E27FC236}">
                <a16:creationId xmlns:a16="http://schemas.microsoft.com/office/drawing/2014/main" id="{9C03C29A-A7D8-4A9B-8D91-127B70096C8E}"/>
              </a:ext>
            </a:extLst>
          </p:cNvPr>
          <p:cNvSpPr/>
          <p:nvPr/>
        </p:nvSpPr>
        <p:spPr>
          <a:xfrm>
            <a:off x="5234519" y="4722699"/>
            <a:ext cx="1403180"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Spider Man</a:t>
            </a:r>
          </a:p>
        </p:txBody>
      </p:sp>
      <p:sp>
        <p:nvSpPr>
          <p:cNvPr id="18" name="Rectangle 17">
            <a:extLst>
              <a:ext uri="{FF2B5EF4-FFF2-40B4-BE49-F238E27FC236}">
                <a16:creationId xmlns:a16="http://schemas.microsoft.com/office/drawing/2014/main" id="{40CBC2A6-2B9F-4279-9D1D-B73EB30FF82E}"/>
              </a:ext>
            </a:extLst>
          </p:cNvPr>
          <p:cNvSpPr/>
          <p:nvPr/>
        </p:nvSpPr>
        <p:spPr>
          <a:xfrm>
            <a:off x="10389591" y="4786607"/>
            <a:ext cx="1464312"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Capt</a:t>
            </a:r>
            <a:r>
              <a:rPr lang="en-US" dirty="0"/>
              <a:t> America</a:t>
            </a:r>
          </a:p>
        </p:txBody>
      </p:sp>
      <p:sp>
        <p:nvSpPr>
          <p:cNvPr id="19" name="Rectangle 18">
            <a:extLst>
              <a:ext uri="{FF2B5EF4-FFF2-40B4-BE49-F238E27FC236}">
                <a16:creationId xmlns:a16="http://schemas.microsoft.com/office/drawing/2014/main" id="{7516E40C-F191-4BBB-8BC5-447D76C976E3}"/>
              </a:ext>
            </a:extLst>
          </p:cNvPr>
          <p:cNvSpPr/>
          <p:nvPr/>
        </p:nvSpPr>
        <p:spPr>
          <a:xfrm>
            <a:off x="9955957" y="2071393"/>
            <a:ext cx="1464313"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Black Panther</a:t>
            </a:r>
          </a:p>
        </p:txBody>
      </p:sp>
      <p:sp>
        <p:nvSpPr>
          <p:cNvPr id="20" name="Rectangle 19">
            <a:extLst>
              <a:ext uri="{FF2B5EF4-FFF2-40B4-BE49-F238E27FC236}">
                <a16:creationId xmlns:a16="http://schemas.microsoft.com/office/drawing/2014/main" id="{3DC8CCC9-7DDD-4AE1-B2D4-4F33205C5F04}"/>
              </a:ext>
            </a:extLst>
          </p:cNvPr>
          <p:cNvSpPr/>
          <p:nvPr/>
        </p:nvSpPr>
        <p:spPr>
          <a:xfrm>
            <a:off x="6325317" y="1972278"/>
            <a:ext cx="1251122" cy="311085"/>
          </a:xfrm>
          <a:prstGeom prst="rect">
            <a:avLst/>
          </a:prstGeom>
          <a:solidFill>
            <a:schemeClr val="bg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Iron Man</a:t>
            </a:r>
          </a:p>
        </p:txBody>
      </p:sp>
    </p:spTree>
    <p:extLst>
      <p:ext uri="{BB962C8B-B14F-4D97-AF65-F5344CB8AC3E}">
        <p14:creationId xmlns:p14="http://schemas.microsoft.com/office/powerpoint/2010/main" val="12076881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285</Words>
  <Application>Microsoft Office PowerPoint</Application>
  <PresentationFormat>Widescreen</PresentationFormat>
  <Paragraphs>53</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Slack-Lato</vt:lpstr>
      <vt:lpstr>Wingdings</vt:lpstr>
      <vt:lpstr>Office Theme</vt:lpstr>
      <vt:lpstr>MARVEL-ous Data Mining : The Next MARVEL Star</vt:lpstr>
      <vt:lpstr>Team Members</vt:lpstr>
      <vt:lpstr>Goals </vt:lpstr>
      <vt:lpstr>Hypothesis  Multi-character Marvel franchises are more successful than single character films, regardless of demographic </vt:lpstr>
      <vt:lpstr>Questions Asked </vt:lpstr>
      <vt:lpstr>Tools Used </vt:lpstr>
      <vt:lpstr>Top Grossing Movies</vt:lpstr>
      <vt:lpstr>Events</vt:lpstr>
      <vt:lpstr>Number of Overlapping Events Between "Big 4" Characters</vt:lpstr>
      <vt:lpstr>Character Bar</vt:lpstr>
      <vt:lpstr>Conclusion</vt:lpstr>
      <vt:lpstr>Opening Weekend Release</vt:lpstr>
      <vt:lpstr>PowerPoint Presentation</vt:lpstr>
      <vt:lpstr>PowerPoint Presentation</vt:lpstr>
      <vt:lpstr> Based on our calculations, the top 3 cities with the highest combined z-scores (closest to one) were:       Sioux Falls, SD     Page , AZ      Gonzales, CA    This was a surprising conclusion as we were expecting populous metros (like NY, LA, Chicago) to produce the highest scores.   We attribute this to using an absolute number for age, as opposed to the mean.     </vt:lpstr>
      <vt:lpstr>  Q &amp;A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MARVEL-ous Data Mining : The Next MARVEL Star</dc:title>
  <dc:creator>ayiemba ambaza</dc:creator>
  <cp:lastModifiedBy>ayiemba ambaza</cp:lastModifiedBy>
  <cp:revision>12</cp:revision>
  <dcterms:created xsi:type="dcterms:W3CDTF">2021-01-04T22:19:32Z</dcterms:created>
  <dcterms:modified xsi:type="dcterms:W3CDTF">2021-01-05T21:39:12Z</dcterms:modified>
</cp:coreProperties>
</file>

<file path=docProps/thumbnail.jpeg>
</file>